
<file path=[Content_Types].xml><?xml version="1.0" encoding="utf-8"?>
<Types xmlns="http://schemas.openxmlformats.org/package/2006/content-types">
  <Default Extension="1" ContentType="image/jpeg"/>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2" r:id="rId7"/>
    <p:sldId id="263" r:id="rId8"/>
    <p:sldId id="264" r:id="rId9"/>
    <p:sldId id="265" r:id="rId10"/>
    <p:sldId id="261"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i singh" userId="145381c6b44f812f" providerId="LiveId" clId="{38EA8D21-F432-4CF9-BD35-B65F8A3CB6A1}"/>
    <pc:docChg chg="modSld">
      <pc:chgData name="aditi singh" userId="145381c6b44f812f" providerId="LiveId" clId="{38EA8D21-F432-4CF9-BD35-B65F8A3CB6A1}" dt="2024-08-16T13:56:10.579" v="1" actId="20577"/>
      <pc:docMkLst>
        <pc:docMk/>
      </pc:docMkLst>
      <pc:sldChg chg="modSp mod">
        <pc:chgData name="aditi singh" userId="145381c6b44f812f" providerId="LiveId" clId="{38EA8D21-F432-4CF9-BD35-B65F8A3CB6A1}" dt="2024-08-16T13:56:10.579" v="1" actId="20577"/>
        <pc:sldMkLst>
          <pc:docMk/>
          <pc:sldMk cId="0" sldId="256"/>
        </pc:sldMkLst>
        <pc:spChg chg="mod">
          <ac:chgData name="aditi singh" userId="145381c6b44f812f" providerId="LiveId" clId="{38EA8D21-F432-4CF9-BD35-B65F8A3CB6A1}" dt="2024-08-16T13:56:10.579" v="1" actId="20577"/>
          <ac:spMkLst>
            <pc:docMk/>
            <pc:sldMk cId="0" sldId="256"/>
            <ac:spMk id="1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576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ellcomecollection.org/articles/WilSbykAANoWFUh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hyperlink" Target="https://www.rawpixel.com/search/illustrations%20coffee" TargetMode="External"/><Relationship Id="rId2" Type="http://schemas.openxmlformats.org/officeDocument/2006/relationships/image" Target="../media/image24.1"/><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828802" y="91440"/>
            <a:ext cx="14630400" cy="8229600"/>
          </a:xfrm>
          <a:prstGeom prst="rect">
            <a:avLst/>
          </a:prstGeom>
          <a:solidFill>
            <a:srgbClr val="FFFFFF"/>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6" name="Text 1"/>
          <p:cNvSpPr/>
          <p:nvPr/>
        </p:nvSpPr>
        <p:spPr>
          <a:xfrm>
            <a:off x="6350437" y="1522571"/>
            <a:ext cx="7415927" cy="2129314"/>
          </a:xfrm>
          <a:prstGeom prst="rect">
            <a:avLst/>
          </a:prstGeom>
          <a:noFill/>
          <a:ln/>
        </p:spPr>
        <p:txBody>
          <a:bodyPr wrap="square" rtlCol="0" anchor="t"/>
          <a:lstStyle/>
          <a:p>
            <a:pPr marL="0" indent="0">
              <a:lnSpc>
                <a:spcPts val="8384"/>
              </a:lnSpc>
              <a:buNone/>
            </a:pPr>
            <a:r>
              <a:rPr lang="en-US" sz="6707" b="1" dirty="0">
                <a:solidFill>
                  <a:srgbClr val="403C4E"/>
                </a:solidFill>
                <a:latin typeface="Merriweather" pitchFamily="34" charset="0"/>
                <a:ea typeface="Merriweather" pitchFamily="34" charset="-122"/>
                <a:cs typeface="Merriweather" pitchFamily="34" charset="-120"/>
              </a:rPr>
              <a:t>Introduction to Coffee</a:t>
            </a:r>
            <a:endParaRPr lang="en-US" sz="6707" dirty="0"/>
          </a:p>
        </p:txBody>
      </p:sp>
      <p:sp>
        <p:nvSpPr>
          <p:cNvPr id="7" name="Text 2"/>
          <p:cNvSpPr/>
          <p:nvPr/>
        </p:nvSpPr>
        <p:spPr>
          <a:xfrm>
            <a:off x="6350437" y="4022169"/>
            <a:ext cx="7415927" cy="1975247"/>
          </a:xfrm>
          <a:prstGeom prst="rect">
            <a:avLst/>
          </a:prstGeom>
          <a:noFill/>
          <a:ln/>
        </p:spPr>
        <p:txBody>
          <a:bodyPr wrap="square" rtlCol="0" anchor="t"/>
          <a:lstStyle/>
          <a:p>
            <a:pPr marL="0" indent="0">
              <a:lnSpc>
                <a:spcPts val="3110"/>
              </a:lnSpc>
              <a:buNone/>
            </a:pPr>
            <a:r>
              <a:rPr lang="en-US" sz="1944" dirty="0">
                <a:solidFill>
                  <a:srgbClr val="403C4E"/>
                </a:solidFill>
                <a:latin typeface="Open Sans" pitchFamily="34" charset="0"/>
                <a:ea typeface="Open Sans" pitchFamily="34" charset="-122"/>
                <a:cs typeface="Open Sans" pitchFamily="34" charset="-120"/>
              </a:rPr>
              <a:t> Coffee is one of the world's most popular beverages, enjoyed by millions of people every day. It is made from the roasted seeds of the coffee plant, which are known as coffee beans. Coffee has a rich history and complex flavor profile that has captivated people for centuries.</a:t>
            </a:r>
            <a:endParaRPr lang="en-US" sz="1944" dirty="0"/>
          </a:p>
        </p:txBody>
      </p:sp>
      <p:sp>
        <p:nvSpPr>
          <p:cNvPr id="8" name="Shape 3"/>
          <p:cNvSpPr/>
          <p:nvPr/>
        </p:nvSpPr>
        <p:spPr>
          <a:xfrm>
            <a:off x="6350437" y="6293525"/>
            <a:ext cx="394930" cy="394930"/>
          </a:xfrm>
          <a:prstGeom prst="roundRect">
            <a:avLst>
              <a:gd name="adj" fmla="val 23151155"/>
            </a:avLst>
          </a:prstGeom>
          <a:noFill/>
          <a:ln w="7620">
            <a:solidFill>
              <a:srgbClr val="FFFFFF"/>
            </a:solidFill>
            <a:prstDash val="solid"/>
          </a:ln>
        </p:spPr>
        <p:txBody>
          <a:bodyPr/>
          <a:lstStyle/>
          <a:p>
            <a:endParaRPr lang="en-IN"/>
          </a:p>
        </p:txBody>
      </p:sp>
      <p:pic>
        <p:nvPicPr>
          <p:cNvPr id="9" name="Image 3" descr="preencoded.png"/>
          <p:cNvPicPr>
            <a:picLocks noChangeAspect="1"/>
          </p:cNvPicPr>
          <p:nvPr/>
        </p:nvPicPr>
        <p:blipFill>
          <a:blip r:embed="rId5"/>
          <a:stretch>
            <a:fillRect/>
          </a:stretch>
        </p:blipFill>
        <p:spPr>
          <a:xfrm>
            <a:off x="6358057" y="6301145"/>
            <a:ext cx="379690" cy="379690"/>
          </a:xfrm>
          <a:prstGeom prst="rect">
            <a:avLst/>
          </a:prstGeom>
        </p:spPr>
      </p:pic>
      <p:sp>
        <p:nvSpPr>
          <p:cNvPr id="10" name="Text 4"/>
          <p:cNvSpPr/>
          <p:nvPr/>
        </p:nvSpPr>
        <p:spPr>
          <a:xfrm>
            <a:off x="6868716" y="6275070"/>
            <a:ext cx="5632438" cy="548640"/>
          </a:xfrm>
          <a:prstGeom prst="rect">
            <a:avLst/>
          </a:prstGeom>
          <a:noFill/>
          <a:ln/>
        </p:spPr>
        <p:txBody>
          <a:bodyPr wrap="none" rtlCol="0" anchor="t"/>
          <a:lstStyle/>
          <a:p>
            <a:pPr marL="0" indent="0" algn="l">
              <a:lnSpc>
                <a:spcPts val="3402"/>
              </a:lnSpc>
              <a:buNone/>
            </a:pPr>
            <a:r>
              <a:rPr lang="en-US" sz="2430" b="1" dirty="0">
                <a:solidFill>
                  <a:srgbClr val="403C4E"/>
                </a:solidFill>
                <a:latin typeface="Open Sans" pitchFamily="34" charset="0"/>
                <a:ea typeface="Open Sans" pitchFamily="34" charset="-122"/>
                <a:cs typeface="Open Sans" pitchFamily="34" charset="-120"/>
              </a:rPr>
              <a:t>By Aditi Singh  </a:t>
            </a:r>
          </a:p>
          <a:p>
            <a:pPr marL="0" indent="0" algn="l">
              <a:lnSpc>
                <a:spcPts val="3402"/>
              </a:lnSpc>
              <a:buNone/>
            </a:pPr>
            <a:r>
              <a:rPr lang="en-US" sz="2430" b="1" dirty="0">
                <a:solidFill>
                  <a:srgbClr val="403C4E"/>
                </a:solidFill>
                <a:latin typeface="Open Sans" pitchFamily="34" charset="0"/>
                <a:ea typeface="Open Sans" pitchFamily="34" charset="-122"/>
                <a:cs typeface="Open Sans" pitchFamily="34" charset="-120"/>
              </a:rPr>
              <a:t>ROLL No 021330624005</a:t>
            </a:r>
            <a:endParaRPr lang="en-US" sz="2430" dirty="0"/>
          </a:p>
        </p:txBody>
      </p:sp>
      <p:pic>
        <p:nvPicPr>
          <p:cNvPr id="13" name="Picture 12">
            <a:extLst>
              <a:ext uri="{FF2B5EF4-FFF2-40B4-BE49-F238E27FC236}">
                <a16:creationId xmlns:a16="http://schemas.microsoft.com/office/drawing/2014/main" id="{02076C2B-C9FF-0D90-F014-0C590EDA9ED9}"/>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3739" y="2455817"/>
            <a:ext cx="5342297" cy="273792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15979" y="2537341"/>
            <a:ext cx="5054322" cy="3154799"/>
          </a:xfrm>
          <a:prstGeom prst="rect">
            <a:avLst/>
          </a:prstGeom>
        </p:spPr>
      </p:pic>
      <p:sp>
        <p:nvSpPr>
          <p:cNvPr id="6" name="Text 1"/>
          <p:cNvSpPr/>
          <p:nvPr/>
        </p:nvSpPr>
        <p:spPr>
          <a:xfrm>
            <a:off x="6091238" y="881182"/>
            <a:ext cx="6528673" cy="540068"/>
          </a:xfrm>
          <a:prstGeom prst="rect">
            <a:avLst/>
          </a:prstGeom>
          <a:noFill/>
          <a:ln/>
        </p:spPr>
        <p:txBody>
          <a:bodyPr wrap="none" rtlCol="0" anchor="t"/>
          <a:lstStyle/>
          <a:p>
            <a:pPr marL="0" indent="0">
              <a:lnSpc>
                <a:spcPts val="4253"/>
              </a:lnSpc>
              <a:buNone/>
            </a:pPr>
            <a:r>
              <a:rPr lang="en-US" sz="3402" b="1" dirty="0">
                <a:solidFill>
                  <a:srgbClr val="403C4E"/>
                </a:solidFill>
                <a:latin typeface="Merriweather" pitchFamily="34" charset="0"/>
                <a:ea typeface="Merriweather" pitchFamily="34" charset="-122"/>
                <a:cs typeface="Merriweather" pitchFamily="34" charset="-120"/>
              </a:rPr>
              <a:t>Conclusion and Future Trends</a:t>
            </a:r>
            <a:endParaRPr lang="en-US" sz="3402" dirty="0"/>
          </a:p>
        </p:txBody>
      </p:sp>
      <p:sp>
        <p:nvSpPr>
          <p:cNvPr id="7" name="Shape 2"/>
          <p:cNvSpPr/>
          <p:nvPr/>
        </p:nvSpPr>
        <p:spPr>
          <a:xfrm>
            <a:off x="6091238" y="1680448"/>
            <a:ext cx="7934325" cy="1287423"/>
          </a:xfrm>
          <a:prstGeom prst="roundRect">
            <a:avLst>
              <a:gd name="adj" fmla="val 5638"/>
            </a:avLst>
          </a:prstGeom>
          <a:solidFill>
            <a:srgbClr val="FFD8CC"/>
          </a:solidFill>
          <a:ln w="7620">
            <a:solidFill>
              <a:srgbClr val="E5BEB2"/>
            </a:solidFill>
            <a:prstDash val="solid"/>
          </a:ln>
        </p:spPr>
        <p:txBody>
          <a:bodyPr/>
          <a:lstStyle/>
          <a:p>
            <a:endParaRPr lang="en-IN"/>
          </a:p>
        </p:txBody>
      </p:sp>
      <p:sp>
        <p:nvSpPr>
          <p:cNvPr id="8" name="Text 3"/>
          <p:cNvSpPr/>
          <p:nvPr/>
        </p:nvSpPr>
        <p:spPr>
          <a:xfrm>
            <a:off x="6271617" y="1860828"/>
            <a:ext cx="2160270" cy="269915"/>
          </a:xfrm>
          <a:prstGeom prst="rect">
            <a:avLst/>
          </a:prstGeom>
          <a:noFill/>
          <a:ln/>
        </p:spPr>
        <p:txBody>
          <a:bodyPr wrap="none" rtlCol="0" anchor="t"/>
          <a:lstStyle/>
          <a:p>
            <a:pPr marL="0" indent="0">
              <a:lnSpc>
                <a:spcPts val="2126"/>
              </a:lnSpc>
              <a:buNone/>
            </a:pPr>
            <a:r>
              <a:rPr lang="en-US" sz="1701" b="1" dirty="0">
                <a:solidFill>
                  <a:srgbClr val="403C4E"/>
                </a:solidFill>
                <a:latin typeface="Merriweather" pitchFamily="34" charset="0"/>
                <a:ea typeface="Merriweather" pitchFamily="34" charset="-122"/>
                <a:cs typeface="Merriweather" pitchFamily="34" charset="-120"/>
              </a:rPr>
              <a:t>Sustainability</a:t>
            </a:r>
            <a:endParaRPr lang="en-US" sz="1701" dirty="0"/>
          </a:p>
        </p:txBody>
      </p:sp>
      <p:sp>
        <p:nvSpPr>
          <p:cNvPr id="9" name="Text 4"/>
          <p:cNvSpPr/>
          <p:nvPr/>
        </p:nvSpPr>
        <p:spPr>
          <a:xfrm>
            <a:off x="6271617" y="2234327"/>
            <a:ext cx="7573566" cy="553164"/>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There is a growing focus on sustainable and ethical coffee production to protect the environment and support coffee farmers.</a:t>
            </a:r>
            <a:endParaRPr lang="en-US" sz="1361" dirty="0"/>
          </a:p>
        </p:txBody>
      </p:sp>
      <p:sp>
        <p:nvSpPr>
          <p:cNvPr id="10" name="Shape 5"/>
          <p:cNvSpPr/>
          <p:nvPr/>
        </p:nvSpPr>
        <p:spPr>
          <a:xfrm>
            <a:off x="6091238" y="3140631"/>
            <a:ext cx="7934325" cy="1287423"/>
          </a:xfrm>
          <a:prstGeom prst="roundRect">
            <a:avLst>
              <a:gd name="adj" fmla="val 5638"/>
            </a:avLst>
          </a:prstGeom>
          <a:solidFill>
            <a:srgbClr val="FFD8CC"/>
          </a:solidFill>
          <a:ln w="7620">
            <a:solidFill>
              <a:srgbClr val="E5BEB2"/>
            </a:solidFill>
            <a:prstDash val="solid"/>
          </a:ln>
        </p:spPr>
        <p:txBody>
          <a:bodyPr/>
          <a:lstStyle/>
          <a:p>
            <a:endParaRPr lang="en-IN"/>
          </a:p>
        </p:txBody>
      </p:sp>
      <p:sp>
        <p:nvSpPr>
          <p:cNvPr id="11" name="Text 6"/>
          <p:cNvSpPr/>
          <p:nvPr/>
        </p:nvSpPr>
        <p:spPr>
          <a:xfrm>
            <a:off x="6271617" y="3321010"/>
            <a:ext cx="2160270" cy="269915"/>
          </a:xfrm>
          <a:prstGeom prst="rect">
            <a:avLst/>
          </a:prstGeom>
          <a:noFill/>
          <a:ln/>
        </p:spPr>
        <p:txBody>
          <a:bodyPr wrap="none" rtlCol="0" anchor="t"/>
          <a:lstStyle/>
          <a:p>
            <a:pPr marL="0" indent="0">
              <a:lnSpc>
                <a:spcPts val="2126"/>
              </a:lnSpc>
              <a:buNone/>
            </a:pPr>
            <a:r>
              <a:rPr lang="en-US" sz="1701" b="1" dirty="0">
                <a:solidFill>
                  <a:srgbClr val="403C4E"/>
                </a:solidFill>
                <a:latin typeface="Merriweather" pitchFamily="34" charset="0"/>
                <a:ea typeface="Merriweather" pitchFamily="34" charset="-122"/>
                <a:cs typeface="Merriweather" pitchFamily="34" charset="-120"/>
              </a:rPr>
              <a:t>Specialty Coffee</a:t>
            </a:r>
            <a:endParaRPr lang="en-US" sz="1701" dirty="0"/>
          </a:p>
        </p:txBody>
      </p:sp>
      <p:sp>
        <p:nvSpPr>
          <p:cNvPr id="12" name="Text 7"/>
          <p:cNvSpPr/>
          <p:nvPr/>
        </p:nvSpPr>
        <p:spPr>
          <a:xfrm>
            <a:off x="6271617" y="3694509"/>
            <a:ext cx="7573566" cy="553164"/>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Consumers are increasingly seeking out high-quality, single-origin coffee with unique flavor profiles and artisanal production methods.</a:t>
            </a:r>
            <a:endParaRPr lang="en-US" sz="1361" dirty="0"/>
          </a:p>
        </p:txBody>
      </p:sp>
      <p:sp>
        <p:nvSpPr>
          <p:cNvPr id="13" name="Shape 8"/>
          <p:cNvSpPr/>
          <p:nvPr/>
        </p:nvSpPr>
        <p:spPr>
          <a:xfrm>
            <a:off x="6091238" y="4600813"/>
            <a:ext cx="7934325" cy="1287423"/>
          </a:xfrm>
          <a:prstGeom prst="roundRect">
            <a:avLst>
              <a:gd name="adj" fmla="val 5638"/>
            </a:avLst>
          </a:prstGeom>
          <a:solidFill>
            <a:srgbClr val="FFD8CC"/>
          </a:solidFill>
          <a:ln w="7620">
            <a:solidFill>
              <a:srgbClr val="E5BEB2"/>
            </a:solidFill>
            <a:prstDash val="solid"/>
          </a:ln>
        </p:spPr>
        <p:txBody>
          <a:bodyPr/>
          <a:lstStyle/>
          <a:p>
            <a:endParaRPr lang="en-IN"/>
          </a:p>
        </p:txBody>
      </p:sp>
      <p:sp>
        <p:nvSpPr>
          <p:cNvPr id="14" name="Text 9"/>
          <p:cNvSpPr/>
          <p:nvPr/>
        </p:nvSpPr>
        <p:spPr>
          <a:xfrm>
            <a:off x="6271617" y="4781193"/>
            <a:ext cx="2160270" cy="269915"/>
          </a:xfrm>
          <a:prstGeom prst="rect">
            <a:avLst/>
          </a:prstGeom>
          <a:noFill/>
          <a:ln/>
        </p:spPr>
        <p:txBody>
          <a:bodyPr wrap="none" rtlCol="0" anchor="t"/>
          <a:lstStyle/>
          <a:p>
            <a:pPr marL="0" indent="0">
              <a:lnSpc>
                <a:spcPts val="2126"/>
              </a:lnSpc>
              <a:buNone/>
            </a:pPr>
            <a:r>
              <a:rPr lang="en-US" sz="1701" b="1" dirty="0">
                <a:solidFill>
                  <a:srgbClr val="403C4E"/>
                </a:solidFill>
                <a:latin typeface="Merriweather" pitchFamily="34" charset="0"/>
                <a:ea typeface="Merriweather" pitchFamily="34" charset="-122"/>
                <a:cs typeface="Merriweather" pitchFamily="34" charset="-120"/>
              </a:rPr>
              <a:t>Health Benefits</a:t>
            </a:r>
            <a:endParaRPr lang="en-US" sz="1701" dirty="0"/>
          </a:p>
        </p:txBody>
      </p:sp>
      <p:sp>
        <p:nvSpPr>
          <p:cNvPr id="15" name="Text 10"/>
          <p:cNvSpPr/>
          <p:nvPr/>
        </p:nvSpPr>
        <p:spPr>
          <a:xfrm>
            <a:off x="6271617" y="5154692"/>
            <a:ext cx="7573566" cy="553164"/>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New research is discovering the potential health benefits of coffee, including its antioxidant properties and cognitive-enhancing effects.</a:t>
            </a:r>
            <a:endParaRPr lang="en-US" sz="1361" dirty="0"/>
          </a:p>
        </p:txBody>
      </p:sp>
      <p:sp>
        <p:nvSpPr>
          <p:cNvPr id="16" name="Shape 11"/>
          <p:cNvSpPr/>
          <p:nvPr/>
        </p:nvSpPr>
        <p:spPr>
          <a:xfrm>
            <a:off x="6091238" y="6060996"/>
            <a:ext cx="7934325" cy="1287423"/>
          </a:xfrm>
          <a:prstGeom prst="roundRect">
            <a:avLst>
              <a:gd name="adj" fmla="val 5638"/>
            </a:avLst>
          </a:prstGeom>
          <a:solidFill>
            <a:srgbClr val="FFD8CC"/>
          </a:solidFill>
          <a:ln w="7620">
            <a:solidFill>
              <a:srgbClr val="E5BEB2"/>
            </a:solidFill>
            <a:prstDash val="solid"/>
          </a:ln>
        </p:spPr>
        <p:txBody>
          <a:bodyPr/>
          <a:lstStyle/>
          <a:p>
            <a:endParaRPr lang="en-IN"/>
          </a:p>
        </p:txBody>
      </p:sp>
      <p:sp>
        <p:nvSpPr>
          <p:cNvPr id="17" name="Text 12"/>
          <p:cNvSpPr/>
          <p:nvPr/>
        </p:nvSpPr>
        <p:spPr>
          <a:xfrm>
            <a:off x="6271617" y="6241375"/>
            <a:ext cx="2160270" cy="269915"/>
          </a:xfrm>
          <a:prstGeom prst="rect">
            <a:avLst/>
          </a:prstGeom>
          <a:noFill/>
          <a:ln/>
        </p:spPr>
        <p:txBody>
          <a:bodyPr wrap="none" rtlCol="0" anchor="t"/>
          <a:lstStyle/>
          <a:p>
            <a:pPr marL="0" indent="0">
              <a:lnSpc>
                <a:spcPts val="2126"/>
              </a:lnSpc>
              <a:buNone/>
            </a:pPr>
            <a:r>
              <a:rPr lang="en-US" sz="1701" b="1" dirty="0">
                <a:solidFill>
                  <a:srgbClr val="403C4E"/>
                </a:solidFill>
                <a:latin typeface="Merriweather" pitchFamily="34" charset="0"/>
                <a:ea typeface="Merriweather" pitchFamily="34" charset="-122"/>
                <a:cs typeface="Merriweather" pitchFamily="34" charset="-120"/>
              </a:rPr>
              <a:t>Innovation</a:t>
            </a:r>
            <a:endParaRPr lang="en-US" sz="1701" dirty="0"/>
          </a:p>
        </p:txBody>
      </p:sp>
      <p:sp>
        <p:nvSpPr>
          <p:cNvPr id="18" name="Text 13"/>
          <p:cNvSpPr/>
          <p:nvPr/>
        </p:nvSpPr>
        <p:spPr>
          <a:xfrm>
            <a:off x="6271617" y="6614874"/>
            <a:ext cx="7573566" cy="553164"/>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The coffee industry continues to innovate with new brewing methods, flavor profiles, and product offerings to meet evolving consumer demands.</a:t>
            </a:r>
            <a:endParaRPr lang="en-US" sz="136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828" y="0"/>
            <a:ext cx="14626743" cy="822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ouple of hands holding cups of coffee">
            <a:extLst>
              <a:ext uri="{FF2B5EF4-FFF2-40B4-BE49-F238E27FC236}">
                <a16:creationId xmlns:a16="http://schemas.microsoft.com/office/drawing/2014/main" id="{0E53650F-56BB-FD2A-0726-C6AF04123722}"/>
              </a:ext>
            </a:extLst>
          </p:cNvPr>
          <p:cNvPicPr>
            <a:picLocks noChangeAspect="1"/>
          </p:cNvPicPr>
          <p:nvPr/>
        </p:nvPicPr>
        <p:blipFill>
          <a:blip r:embed="rId2">
            <a:extLst>
              <a:ext uri="{837473B0-CC2E-450A-ABE3-18F120FF3D39}">
                <a1611:picAttrSrcUrl xmlns:a1611="http://schemas.microsoft.com/office/drawing/2016/11/main" r:id="rId3"/>
              </a:ext>
            </a:extLst>
          </a:blip>
          <a:srcRect t="15746"/>
          <a:stretch/>
        </p:blipFill>
        <p:spPr>
          <a:xfrm>
            <a:off x="20" y="1538"/>
            <a:ext cx="14630380" cy="8228062"/>
          </a:xfrm>
          <a:prstGeom prst="rect">
            <a:avLst/>
          </a:prstGeom>
        </p:spPr>
      </p:pic>
      <p:sp>
        <p:nvSpPr>
          <p:cNvPr id="5" name="TextBox 4">
            <a:extLst>
              <a:ext uri="{FF2B5EF4-FFF2-40B4-BE49-F238E27FC236}">
                <a16:creationId xmlns:a16="http://schemas.microsoft.com/office/drawing/2014/main" id="{3EF79C29-69FD-D8BA-030A-613CA7865179}"/>
              </a:ext>
            </a:extLst>
          </p:cNvPr>
          <p:cNvSpPr txBox="1"/>
          <p:nvPr/>
        </p:nvSpPr>
        <p:spPr>
          <a:xfrm>
            <a:off x="5221705" y="2081464"/>
            <a:ext cx="8867274" cy="923330"/>
          </a:xfrm>
          <a:prstGeom prst="rect">
            <a:avLst/>
          </a:prstGeom>
          <a:noFill/>
        </p:spPr>
        <p:txBody>
          <a:bodyPr wrap="square">
            <a:spAutoFit/>
          </a:bodyPr>
          <a:lstStyle/>
          <a:p>
            <a:r>
              <a:rPr lang="en-IN" sz="5400" dirty="0">
                <a:latin typeface="Algerian" panose="04020705040A02060702" pitchFamily="82" charset="0"/>
              </a:rPr>
              <a:t>Thank you</a:t>
            </a:r>
          </a:p>
        </p:txBody>
      </p:sp>
    </p:spTree>
    <p:extLst>
      <p:ext uri="{BB962C8B-B14F-4D97-AF65-F5344CB8AC3E}">
        <p14:creationId xmlns:p14="http://schemas.microsoft.com/office/powerpoint/2010/main" val="4096460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07604" y="2255044"/>
            <a:ext cx="4959191" cy="3719393"/>
          </a:xfrm>
          <a:prstGeom prst="rect">
            <a:avLst/>
          </a:prstGeom>
        </p:spPr>
      </p:pic>
      <p:sp>
        <p:nvSpPr>
          <p:cNvPr id="6" name="Text 1"/>
          <p:cNvSpPr/>
          <p:nvPr/>
        </p:nvSpPr>
        <p:spPr>
          <a:xfrm>
            <a:off x="738307" y="1086803"/>
            <a:ext cx="5273635" cy="659130"/>
          </a:xfrm>
          <a:prstGeom prst="rect">
            <a:avLst/>
          </a:prstGeom>
          <a:noFill/>
          <a:ln/>
        </p:spPr>
        <p:txBody>
          <a:bodyPr wrap="none" rtlCol="0" anchor="t"/>
          <a:lstStyle/>
          <a:p>
            <a:pPr marL="0" indent="0">
              <a:lnSpc>
                <a:spcPts val="5191"/>
              </a:lnSpc>
              <a:buNone/>
            </a:pPr>
            <a:r>
              <a:rPr lang="en-US" sz="4153" b="1" dirty="0">
                <a:solidFill>
                  <a:srgbClr val="403C4E"/>
                </a:solidFill>
                <a:latin typeface="Merriweather" pitchFamily="34" charset="0"/>
                <a:ea typeface="Merriweather" pitchFamily="34" charset="-122"/>
                <a:cs typeface="Merriweather" pitchFamily="34" charset="-120"/>
              </a:rPr>
              <a:t>History and Origins</a:t>
            </a:r>
            <a:endParaRPr lang="en-US" sz="4153" dirty="0"/>
          </a:p>
        </p:txBody>
      </p:sp>
      <p:sp>
        <p:nvSpPr>
          <p:cNvPr id="7" name="Shape 2"/>
          <p:cNvSpPr/>
          <p:nvPr/>
        </p:nvSpPr>
        <p:spPr>
          <a:xfrm>
            <a:off x="1043226" y="2062282"/>
            <a:ext cx="22860" cy="5080516"/>
          </a:xfrm>
          <a:prstGeom prst="roundRect">
            <a:avLst>
              <a:gd name="adj" fmla="val 387570"/>
            </a:avLst>
          </a:prstGeom>
          <a:solidFill>
            <a:srgbClr val="E5BEB2"/>
          </a:solidFill>
          <a:ln/>
        </p:spPr>
        <p:txBody>
          <a:bodyPr/>
          <a:lstStyle/>
          <a:p>
            <a:endParaRPr lang="en-IN"/>
          </a:p>
        </p:txBody>
      </p:sp>
      <p:sp>
        <p:nvSpPr>
          <p:cNvPr id="8" name="Shape 3"/>
          <p:cNvSpPr/>
          <p:nvPr/>
        </p:nvSpPr>
        <p:spPr>
          <a:xfrm>
            <a:off x="1269087" y="2525435"/>
            <a:ext cx="738307" cy="22860"/>
          </a:xfrm>
          <a:prstGeom prst="roundRect">
            <a:avLst>
              <a:gd name="adj" fmla="val 387570"/>
            </a:avLst>
          </a:prstGeom>
          <a:solidFill>
            <a:srgbClr val="E5BEB2"/>
          </a:solidFill>
          <a:ln/>
        </p:spPr>
        <p:txBody>
          <a:bodyPr/>
          <a:lstStyle/>
          <a:p>
            <a:endParaRPr lang="en-IN"/>
          </a:p>
        </p:txBody>
      </p:sp>
      <p:sp>
        <p:nvSpPr>
          <p:cNvPr id="9" name="Shape 4"/>
          <p:cNvSpPr/>
          <p:nvPr/>
        </p:nvSpPr>
        <p:spPr>
          <a:xfrm>
            <a:off x="817364" y="2299573"/>
            <a:ext cx="474583" cy="474583"/>
          </a:xfrm>
          <a:prstGeom prst="roundRect">
            <a:avLst>
              <a:gd name="adj" fmla="val 18669"/>
            </a:avLst>
          </a:prstGeom>
          <a:solidFill>
            <a:srgbClr val="FFD8CC"/>
          </a:solidFill>
          <a:ln w="7620">
            <a:solidFill>
              <a:srgbClr val="E5BEB2"/>
            </a:solidFill>
            <a:prstDash val="solid"/>
          </a:ln>
        </p:spPr>
        <p:txBody>
          <a:bodyPr/>
          <a:lstStyle/>
          <a:p>
            <a:endParaRPr lang="en-IN"/>
          </a:p>
        </p:txBody>
      </p:sp>
      <p:sp>
        <p:nvSpPr>
          <p:cNvPr id="10" name="Text 5"/>
          <p:cNvSpPr/>
          <p:nvPr/>
        </p:nvSpPr>
        <p:spPr>
          <a:xfrm>
            <a:off x="982147" y="2378631"/>
            <a:ext cx="144899" cy="316468"/>
          </a:xfrm>
          <a:prstGeom prst="rect">
            <a:avLst/>
          </a:prstGeom>
          <a:noFill/>
          <a:ln/>
        </p:spPr>
        <p:txBody>
          <a:bodyPr wrap="none" rtlCol="0" anchor="t"/>
          <a:lstStyle/>
          <a:p>
            <a:pPr marL="0" indent="0" algn="ctr">
              <a:lnSpc>
                <a:spcPts val="2492"/>
              </a:lnSpc>
              <a:buNone/>
            </a:pPr>
            <a:r>
              <a:rPr lang="en-US" sz="2492" b="1" dirty="0">
                <a:solidFill>
                  <a:srgbClr val="403C4E"/>
                </a:solidFill>
                <a:latin typeface="Merriweather" pitchFamily="34" charset="0"/>
                <a:ea typeface="Merriweather" pitchFamily="34" charset="-122"/>
                <a:cs typeface="Merriweather" pitchFamily="34" charset="-120"/>
              </a:rPr>
              <a:t>1</a:t>
            </a:r>
            <a:endParaRPr lang="en-US" sz="2492" dirty="0"/>
          </a:p>
        </p:txBody>
      </p:sp>
      <p:sp>
        <p:nvSpPr>
          <p:cNvPr id="11" name="Text 6"/>
          <p:cNvSpPr/>
          <p:nvPr/>
        </p:nvSpPr>
        <p:spPr>
          <a:xfrm>
            <a:off x="2214801" y="2273141"/>
            <a:ext cx="2636758" cy="329565"/>
          </a:xfrm>
          <a:prstGeom prst="rect">
            <a:avLst/>
          </a:prstGeom>
          <a:noFill/>
          <a:ln/>
        </p:spPr>
        <p:txBody>
          <a:bodyPr wrap="none" rtlCol="0" anchor="t"/>
          <a:lstStyle/>
          <a:p>
            <a:pPr marL="0" indent="0" algn="l">
              <a:lnSpc>
                <a:spcPts val="2595"/>
              </a:lnSpc>
              <a:buNone/>
            </a:pPr>
            <a:r>
              <a:rPr lang="en-US" sz="2076" b="1" dirty="0">
                <a:solidFill>
                  <a:srgbClr val="403C4E"/>
                </a:solidFill>
                <a:latin typeface="Merriweather" pitchFamily="34" charset="0"/>
                <a:ea typeface="Merriweather" pitchFamily="34" charset="-122"/>
                <a:cs typeface="Merriweather" pitchFamily="34" charset="-120"/>
              </a:rPr>
              <a:t>Origins</a:t>
            </a:r>
            <a:endParaRPr lang="en-US" sz="2076" dirty="0"/>
          </a:p>
        </p:txBody>
      </p:sp>
      <p:sp>
        <p:nvSpPr>
          <p:cNvPr id="12" name="Text 7"/>
          <p:cNvSpPr/>
          <p:nvPr/>
        </p:nvSpPr>
        <p:spPr>
          <a:xfrm>
            <a:off x="2214801" y="2729270"/>
            <a:ext cx="6190893" cy="675084"/>
          </a:xfrm>
          <a:prstGeom prst="rect">
            <a:avLst/>
          </a:prstGeom>
          <a:noFill/>
          <a:ln/>
        </p:spPr>
        <p:txBody>
          <a:bodyPr wrap="square" rtlCol="0" anchor="t"/>
          <a:lstStyle/>
          <a:p>
            <a:pPr marL="0" indent="0" algn="l">
              <a:lnSpc>
                <a:spcPts val="2658"/>
              </a:lnSpc>
              <a:buNone/>
            </a:pPr>
            <a:r>
              <a:rPr lang="en-US" sz="1661" dirty="0">
                <a:solidFill>
                  <a:srgbClr val="403C4E"/>
                </a:solidFill>
                <a:latin typeface="Open Sans" pitchFamily="34" charset="0"/>
                <a:ea typeface="Open Sans" pitchFamily="34" charset="-122"/>
                <a:cs typeface="Open Sans" pitchFamily="34" charset="-120"/>
              </a:rPr>
              <a:t>Coffee is believed to have originated in Ethiopia, where it was first cultivated as early as the 9th century.</a:t>
            </a:r>
            <a:endParaRPr lang="en-US" sz="1661" dirty="0"/>
          </a:p>
        </p:txBody>
      </p:sp>
      <p:sp>
        <p:nvSpPr>
          <p:cNvPr id="13" name="Shape 8"/>
          <p:cNvSpPr/>
          <p:nvPr/>
        </p:nvSpPr>
        <p:spPr>
          <a:xfrm>
            <a:off x="1269087" y="4289227"/>
            <a:ext cx="738307" cy="22860"/>
          </a:xfrm>
          <a:prstGeom prst="roundRect">
            <a:avLst>
              <a:gd name="adj" fmla="val 387570"/>
            </a:avLst>
          </a:prstGeom>
          <a:solidFill>
            <a:srgbClr val="E5BEB2"/>
          </a:solidFill>
          <a:ln/>
        </p:spPr>
        <p:txBody>
          <a:bodyPr/>
          <a:lstStyle/>
          <a:p>
            <a:endParaRPr lang="en-IN"/>
          </a:p>
        </p:txBody>
      </p:sp>
      <p:sp>
        <p:nvSpPr>
          <p:cNvPr id="14" name="Shape 9"/>
          <p:cNvSpPr/>
          <p:nvPr/>
        </p:nvSpPr>
        <p:spPr>
          <a:xfrm>
            <a:off x="817364" y="4063365"/>
            <a:ext cx="474583" cy="474583"/>
          </a:xfrm>
          <a:prstGeom prst="roundRect">
            <a:avLst>
              <a:gd name="adj" fmla="val 18669"/>
            </a:avLst>
          </a:prstGeom>
          <a:solidFill>
            <a:srgbClr val="FFD8CC"/>
          </a:solidFill>
          <a:ln w="7620">
            <a:solidFill>
              <a:srgbClr val="E5BEB2"/>
            </a:solidFill>
            <a:prstDash val="solid"/>
          </a:ln>
        </p:spPr>
        <p:txBody>
          <a:bodyPr/>
          <a:lstStyle/>
          <a:p>
            <a:endParaRPr lang="en-IN"/>
          </a:p>
        </p:txBody>
      </p:sp>
      <p:sp>
        <p:nvSpPr>
          <p:cNvPr id="15" name="Text 10"/>
          <p:cNvSpPr/>
          <p:nvPr/>
        </p:nvSpPr>
        <p:spPr>
          <a:xfrm>
            <a:off x="958929" y="4142423"/>
            <a:ext cx="191453" cy="316468"/>
          </a:xfrm>
          <a:prstGeom prst="rect">
            <a:avLst/>
          </a:prstGeom>
          <a:noFill/>
          <a:ln/>
        </p:spPr>
        <p:txBody>
          <a:bodyPr wrap="none" rtlCol="0" anchor="t"/>
          <a:lstStyle/>
          <a:p>
            <a:pPr marL="0" indent="0" algn="ctr">
              <a:lnSpc>
                <a:spcPts val="2492"/>
              </a:lnSpc>
              <a:buNone/>
            </a:pPr>
            <a:r>
              <a:rPr lang="en-US" sz="2492" b="1" dirty="0">
                <a:solidFill>
                  <a:srgbClr val="403C4E"/>
                </a:solidFill>
                <a:latin typeface="Merriweather" pitchFamily="34" charset="0"/>
                <a:ea typeface="Merriweather" pitchFamily="34" charset="-122"/>
                <a:cs typeface="Merriweather" pitchFamily="34" charset="-120"/>
              </a:rPr>
              <a:t>2</a:t>
            </a:r>
            <a:endParaRPr lang="en-US" sz="2492" dirty="0"/>
          </a:p>
        </p:txBody>
      </p:sp>
      <p:sp>
        <p:nvSpPr>
          <p:cNvPr id="16" name="Text 11"/>
          <p:cNvSpPr/>
          <p:nvPr/>
        </p:nvSpPr>
        <p:spPr>
          <a:xfrm>
            <a:off x="2214801" y="4036933"/>
            <a:ext cx="2636758" cy="329565"/>
          </a:xfrm>
          <a:prstGeom prst="rect">
            <a:avLst/>
          </a:prstGeom>
          <a:noFill/>
          <a:ln/>
        </p:spPr>
        <p:txBody>
          <a:bodyPr wrap="none" rtlCol="0" anchor="t"/>
          <a:lstStyle/>
          <a:p>
            <a:pPr marL="0" indent="0" algn="l">
              <a:lnSpc>
                <a:spcPts val="2595"/>
              </a:lnSpc>
              <a:buNone/>
            </a:pPr>
            <a:r>
              <a:rPr lang="en-US" sz="2076" b="1" dirty="0">
                <a:solidFill>
                  <a:srgbClr val="403C4E"/>
                </a:solidFill>
                <a:latin typeface="Merriweather" pitchFamily="34" charset="0"/>
                <a:ea typeface="Merriweather" pitchFamily="34" charset="-122"/>
                <a:cs typeface="Merriweather" pitchFamily="34" charset="-120"/>
              </a:rPr>
              <a:t>Global Spread</a:t>
            </a:r>
            <a:endParaRPr lang="en-US" sz="2076" dirty="0"/>
          </a:p>
        </p:txBody>
      </p:sp>
      <p:sp>
        <p:nvSpPr>
          <p:cNvPr id="17" name="Text 12"/>
          <p:cNvSpPr/>
          <p:nvPr/>
        </p:nvSpPr>
        <p:spPr>
          <a:xfrm>
            <a:off x="2214801" y="4493062"/>
            <a:ext cx="6190893" cy="675084"/>
          </a:xfrm>
          <a:prstGeom prst="rect">
            <a:avLst/>
          </a:prstGeom>
          <a:noFill/>
          <a:ln/>
        </p:spPr>
        <p:txBody>
          <a:bodyPr wrap="square" rtlCol="0" anchor="t"/>
          <a:lstStyle/>
          <a:p>
            <a:pPr marL="0" indent="0" algn="l">
              <a:lnSpc>
                <a:spcPts val="2658"/>
              </a:lnSpc>
              <a:buNone/>
            </a:pPr>
            <a:r>
              <a:rPr lang="en-US" sz="1661" dirty="0">
                <a:solidFill>
                  <a:srgbClr val="403C4E"/>
                </a:solidFill>
                <a:latin typeface="Open Sans" pitchFamily="34" charset="0"/>
                <a:ea typeface="Open Sans" pitchFamily="34" charset="-122"/>
                <a:cs typeface="Open Sans" pitchFamily="34" charset="-120"/>
              </a:rPr>
              <a:t>From Ethiopia, coffee spread to the Middle East, and then to Europe and the Americas in the 17th and 18th centuries.</a:t>
            </a:r>
            <a:endParaRPr lang="en-US" sz="1661" dirty="0"/>
          </a:p>
        </p:txBody>
      </p:sp>
      <p:sp>
        <p:nvSpPr>
          <p:cNvPr id="18" name="Shape 13"/>
          <p:cNvSpPr/>
          <p:nvPr/>
        </p:nvSpPr>
        <p:spPr>
          <a:xfrm>
            <a:off x="1269087" y="6053018"/>
            <a:ext cx="738307" cy="22860"/>
          </a:xfrm>
          <a:prstGeom prst="roundRect">
            <a:avLst>
              <a:gd name="adj" fmla="val 387570"/>
            </a:avLst>
          </a:prstGeom>
          <a:solidFill>
            <a:srgbClr val="E5BEB2"/>
          </a:solidFill>
          <a:ln/>
        </p:spPr>
        <p:txBody>
          <a:bodyPr/>
          <a:lstStyle/>
          <a:p>
            <a:endParaRPr lang="en-IN"/>
          </a:p>
        </p:txBody>
      </p:sp>
      <p:sp>
        <p:nvSpPr>
          <p:cNvPr id="19" name="Shape 14"/>
          <p:cNvSpPr/>
          <p:nvPr/>
        </p:nvSpPr>
        <p:spPr>
          <a:xfrm>
            <a:off x="817364" y="5827157"/>
            <a:ext cx="474583" cy="474583"/>
          </a:xfrm>
          <a:prstGeom prst="roundRect">
            <a:avLst>
              <a:gd name="adj" fmla="val 18669"/>
            </a:avLst>
          </a:prstGeom>
          <a:solidFill>
            <a:srgbClr val="FFD8CC"/>
          </a:solidFill>
          <a:ln w="7620">
            <a:solidFill>
              <a:srgbClr val="E5BEB2"/>
            </a:solidFill>
            <a:prstDash val="solid"/>
          </a:ln>
        </p:spPr>
        <p:txBody>
          <a:bodyPr/>
          <a:lstStyle/>
          <a:p>
            <a:endParaRPr lang="en-IN"/>
          </a:p>
        </p:txBody>
      </p:sp>
      <p:sp>
        <p:nvSpPr>
          <p:cNvPr id="20" name="Text 15"/>
          <p:cNvSpPr/>
          <p:nvPr/>
        </p:nvSpPr>
        <p:spPr>
          <a:xfrm>
            <a:off x="965121" y="5906214"/>
            <a:ext cx="179070" cy="316468"/>
          </a:xfrm>
          <a:prstGeom prst="rect">
            <a:avLst/>
          </a:prstGeom>
          <a:noFill/>
          <a:ln/>
        </p:spPr>
        <p:txBody>
          <a:bodyPr wrap="none" rtlCol="0" anchor="t"/>
          <a:lstStyle/>
          <a:p>
            <a:pPr marL="0" indent="0" algn="ctr">
              <a:lnSpc>
                <a:spcPts val="2492"/>
              </a:lnSpc>
              <a:buNone/>
            </a:pPr>
            <a:r>
              <a:rPr lang="en-US" sz="2492" b="1" dirty="0">
                <a:solidFill>
                  <a:srgbClr val="403C4E"/>
                </a:solidFill>
                <a:latin typeface="Merriweather" pitchFamily="34" charset="0"/>
                <a:ea typeface="Merriweather" pitchFamily="34" charset="-122"/>
                <a:cs typeface="Merriweather" pitchFamily="34" charset="-120"/>
              </a:rPr>
              <a:t>3</a:t>
            </a:r>
            <a:endParaRPr lang="en-US" sz="2492" dirty="0"/>
          </a:p>
        </p:txBody>
      </p:sp>
      <p:sp>
        <p:nvSpPr>
          <p:cNvPr id="21" name="Text 16"/>
          <p:cNvSpPr/>
          <p:nvPr/>
        </p:nvSpPr>
        <p:spPr>
          <a:xfrm>
            <a:off x="2214801" y="5800725"/>
            <a:ext cx="2636758" cy="329565"/>
          </a:xfrm>
          <a:prstGeom prst="rect">
            <a:avLst/>
          </a:prstGeom>
          <a:noFill/>
          <a:ln/>
        </p:spPr>
        <p:txBody>
          <a:bodyPr wrap="none" rtlCol="0" anchor="t"/>
          <a:lstStyle/>
          <a:p>
            <a:pPr marL="0" indent="0" algn="l">
              <a:lnSpc>
                <a:spcPts val="2595"/>
              </a:lnSpc>
              <a:buNone/>
            </a:pPr>
            <a:r>
              <a:rPr lang="en-US" sz="2076" b="1" dirty="0">
                <a:solidFill>
                  <a:srgbClr val="403C4E"/>
                </a:solidFill>
                <a:latin typeface="Merriweather" pitchFamily="34" charset="0"/>
                <a:ea typeface="Merriweather" pitchFamily="34" charset="-122"/>
                <a:cs typeface="Merriweather" pitchFamily="34" charset="-120"/>
              </a:rPr>
              <a:t>Modern Popularity</a:t>
            </a:r>
            <a:endParaRPr lang="en-US" sz="2076" dirty="0"/>
          </a:p>
        </p:txBody>
      </p:sp>
      <p:sp>
        <p:nvSpPr>
          <p:cNvPr id="22" name="Text 17"/>
          <p:cNvSpPr/>
          <p:nvPr/>
        </p:nvSpPr>
        <p:spPr>
          <a:xfrm>
            <a:off x="2214801" y="6256853"/>
            <a:ext cx="6190893" cy="675084"/>
          </a:xfrm>
          <a:prstGeom prst="rect">
            <a:avLst/>
          </a:prstGeom>
          <a:noFill/>
          <a:ln/>
        </p:spPr>
        <p:txBody>
          <a:bodyPr wrap="square" rtlCol="0" anchor="t"/>
          <a:lstStyle/>
          <a:p>
            <a:pPr marL="0" indent="0" algn="l">
              <a:lnSpc>
                <a:spcPts val="2658"/>
              </a:lnSpc>
              <a:buNone/>
            </a:pPr>
            <a:r>
              <a:rPr lang="en-US" sz="1661" dirty="0">
                <a:solidFill>
                  <a:srgbClr val="403C4E"/>
                </a:solidFill>
                <a:latin typeface="Open Sans" pitchFamily="34" charset="0"/>
                <a:ea typeface="Open Sans" pitchFamily="34" charset="-122"/>
                <a:cs typeface="Open Sans" pitchFamily="34" charset="-120"/>
              </a:rPr>
              <a:t>Today, coffee is grown in over 50 countries and is one of the most traded commodities in the world.</a:t>
            </a:r>
            <a:endParaRPr lang="en-US" sz="16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sp>
        <p:nvSpPr>
          <p:cNvPr id="4" name="Text 1"/>
          <p:cNvSpPr/>
          <p:nvPr/>
        </p:nvSpPr>
        <p:spPr>
          <a:xfrm>
            <a:off x="864037" y="2203013"/>
            <a:ext cx="10440352" cy="771525"/>
          </a:xfrm>
          <a:prstGeom prst="rect">
            <a:avLst/>
          </a:prstGeom>
          <a:noFill/>
          <a:ln/>
        </p:spPr>
        <p:txBody>
          <a:bodyPr wrap="none" rtlCol="0" anchor="t"/>
          <a:lstStyle/>
          <a:p>
            <a:pPr marL="0" indent="0">
              <a:lnSpc>
                <a:spcPts val="6075"/>
              </a:lnSpc>
              <a:buNone/>
            </a:pPr>
            <a:r>
              <a:rPr lang="en-US" sz="4860" b="1" dirty="0">
                <a:solidFill>
                  <a:srgbClr val="403C4E"/>
                </a:solidFill>
                <a:latin typeface="Merriweather" pitchFamily="34" charset="0"/>
                <a:ea typeface="Merriweather" pitchFamily="34" charset="-122"/>
                <a:cs typeface="Merriweather" pitchFamily="34" charset="-120"/>
              </a:rPr>
              <a:t>Coffee Production and Processing</a:t>
            </a:r>
            <a:endParaRPr lang="en-US" sz="4860" dirty="0"/>
          </a:p>
        </p:txBody>
      </p:sp>
      <p:sp>
        <p:nvSpPr>
          <p:cNvPr id="5" name="Text 2"/>
          <p:cNvSpPr/>
          <p:nvPr/>
        </p:nvSpPr>
        <p:spPr>
          <a:xfrm>
            <a:off x="864037" y="3591639"/>
            <a:ext cx="3086100" cy="385763"/>
          </a:xfrm>
          <a:prstGeom prst="rect">
            <a:avLst/>
          </a:prstGeom>
          <a:noFill/>
          <a:ln/>
        </p:spPr>
        <p:txBody>
          <a:bodyPr wrap="none" rtlCol="0" anchor="t"/>
          <a:lstStyle/>
          <a:p>
            <a:pPr marL="0" indent="0">
              <a:lnSpc>
                <a:spcPts val="3038"/>
              </a:lnSpc>
              <a:buNone/>
            </a:pPr>
            <a:r>
              <a:rPr lang="en-US" sz="2430" b="1" dirty="0">
                <a:solidFill>
                  <a:srgbClr val="403C4E"/>
                </a:solidFill>
                <a:latin typeface="Merriweather" pitchFamily="34" charset="0"/>
                <a:ea typeface="Merriweather" pitchFamily="34" charset="-122"/>
                <a:cs typeface="Merriweather" pitchFamily="34" charset="-120"/>
              </a:rPr>
              <a:t>Cultivation</a:t>
            </a:r>
            <a:endParaRPr lang="en-US" sz="2430" dirty="0"/>
          </a:p>
        </p:txBody>
      </p:sp>
      <p:sp>
        <p:nvSpPr>
          <p:cNvPr id="6" name="Text 3"/>
          <p:cNvSpPr/>
          <p:nvPr/>
        </p:nvSpPr>
        <p:spPr>
          <a:xfrm>
            <a:off x="864037" y="4224218"/>
            <a:ext cx="3898821" cy="1580198"/>
          </a:xfrm>
          <a:prstGeom prst="rect">
            <a:avLst/>
          </a:prstGeom>
          <a:noFill/>
          <a:ln/>
        </p:spPr>
        <p:txBody>
          <a:bodyPr wrap="square" rtlCol="0" anchor="t"/>
          <a:lstStyle/>
          <a:p>
            <a:pPr marL="0" indent="0">
              <a:lnSpc>
                <a:spcPts val="3110"/>
              </a:lnSpc>
              <a:buNone/>
            </a:pPr>
            <a:r>
              <a:rPr lang="en-US" sz="1944" dirty="0">
                <a:solidFill>
                  <a:srgbClr val="403C4E"/>
                </a:solidFill>
                <a:latin typeface="Open Sans" pitchFamily="34" charset="0"/>
                <a:ea typeface="Open Sans" pitchFamily="34" charset="-122"/>
                <a:cs typeface="Open Sans" pitchFamily="34" charset="-120"/>
              </a:rPr>
              <a:t>Coffee plants are grown in tropical and subtropical regions around the world, typically at high elevations.</a:t>
            </a:r>
            <a:endParaRPr lang="en-US" sz="1944" dirty="0"/>
          </a:p>
        </p:txBody>
      </p:sp>
      <p:sp>
        <p:nvSpPr>
          <p:cNvPr id="7" name="Text 4"/>
          <p:cNvSpPr/>
          <p:nvPr/>
        </p:nvSpPr>
        <p:spPr>
          <a:xfrm>
            <a:off x="5372695" y="3591639"/>
            <a:ext cx="3086100" cy="385763"/>
          </a:xfrm>
          <a:prstGeom prst="rect">
            <a:avLst/>
          </a:prstGeom>
          <a:noFill/>
          <a:ln/>
        </p:spPr>
        <p:txBody>
          <a:bodyPr wrap="none" rtlCol="0" anchor="t"/>
          <a:lstStyle/>
          <a:p>
            <a:pPr marL="0" indent="0">
              <a:lnSpc>
                <a:spcPts val="3038"/>
              </a:lnSpc>
              <a:buNone/>
            </a:pPr>
            <a:r>
              <a:rPr lang="en-US" sz="2430" b="1" dirty="0">
                <a:solidFill>
                  <a:srgbClr val="403C4E"/>
                </a:solidFill>
                <a:latin typeface="Merriweather" pitchFamily="34" charset="0"/>
                <a:ea typeface="Merriweather" pitchFamily="34" charset="-122"/>
                <a:cs typeface="Merriweather" pitchFamily="34" charset="-120"/>
              </a:rPr>
              <a:t>Harvesting</a:t>
            </a:r>
            <a:endParaRPr lang="en-US" sz="2430" dirty="0"/>
          </a:p>
        </p:txBody>
      </p:sp>
      <p:sp>
        <p:nvSpPr>
          <p:cNvPr id="8" name="Text 5"/>
          <p:cNvSpPr/>
          <p:nvPr/>
        </p:nvSpPr>
        <p:spPr>
          <a:xfrm>
            <a:off x="5372695" y="4224218"/>
            <a:ext cx="3898821" cy="1580198"/>
          </a:xfrm>
          <a:prstGeom prst="rect">
            <a:avLst/>
          </a:prstGeom>
          <a:noFill/>
          <a:ln/>
        </p:spPr>
        <p:txBody>
          <a:bodyPr wrap="square" rtlCol="0" anchor="t"/>
          <a:lstStyle/>
          <a:p>
            <a:pPr marL="0" indent="0">
              <a:lnSpc>
                <a:spcPts val="3110"/>
              </a:lnSpc>
              <a:buNone/>
            </a:pPr>
            <a:r>
              <a:rPr lang="en-US" sz="1944" dirty="0">
                <a:solidFill>
                  <a:srgbClr val="403C4E"/>
                </a:solidFill>
                <a:latin typeface="Open Sans" pitchFamily="34" charset="0"/>
                <a:ea typeface="Open Sans" pitchFamily="34" charset="-122"/>
                <a:cs typeface="Open Sans" pitchFamily="34" charset="-120"/>
              </a:rPr>
              <a:t>Coffee cherries are hand-picked or machine-harvested, then processed to extract the coffee beans.</a:t>
            </a:r>
            <a:endParaRPr lang="en-US" sz="1944" dirty="0"/>
          </a:p>
        </p:txBody>
      </p:sp>
      <p:sp>
        <p:nvSpPr>
          <p:cNvPr id="9" name="Text 6"/>
          <p:cNvSpPr/>
          <p:nvPr/>
        </p:nvSpPr>
        <p:spPr>
          <a:xfrm>
            <a:off x="9881354" y="3591639"/>
            <a:ext cx="3086100" cy="385763"/>
          </a:xfrm>
          <a:prstGeom prst="rect">
            <a:avLst/>
          </a:prstGeom>
          <a:noFill/>
          <a:ln/>
        </p:spPr>
        <p:txBody>
          <a:bodyPr wrap="none" rtlCol="0" anchor="t"/>
          <a:lstStyle/>
          <a:p>
            <a:pPr marL="0" indent="0">
              <a:lnSpc>
                <a:spcPts val="3038"/>
              </a:lnSpc>
              <a:buNone/>
            </a:pPr>
            <a:r>
              <a:rPr lang="en-US" sz="2430" b="1" dirty="0">
                <a:solidFill>
                  <a:srgbClr val="403C4E"/>
                </a:solidFill>
                <a:latin typeface="Merriweather" pitchFamily="34" charset="0"/>
                <a:ea typeface="Merriweather" pitchFamily="34" charset="-122"/>
                <a:cs typeface="Merriweather" pitchFamily="34" charset="-120"/>
              </a:rPr>
              <a:t>Roasting</a:t>
            </a:r>
            <a:endParaRPr lang="en-US" sz="2430" dirty="0"/>
          </a:p>
        </p:txBody>
      </p:sp>
      <p:sp>
        <p:nvSpPr>
          <p:cNvPr id="10" name="Text 7"/>
          <p:cNvSpPr/>
          <p:nvPr/>
        </p:nvSpPr>
        <p:spPr>
          <a:xfrm>
            <a:off x="9881354" y="4224218"/>
            <a:ext cx="3898821" cy="1185148"/>
          </a:xfrm>
          <a:prstGeom prst="rect">
            <a:avLst/>
          </a:prstGeom>
          <a:noFill/>
          <a:ln/>
        </p:spPr>
        <p:txBody>
          <a:bodyPr wrap="square" rtlCol="0" anchor="t"/>
          <a:lstStyle/>
          <a:p>
            <a:pPr marL="0" indent="0">
              <a:lnSpc>
                <a:spcPts val="3110"/>
              </a:lnSpc>
              <a:buNone/>
            </a:pPr>
            <a:r>
              <a:rPr lang="en-US" sz="1944" dirty="0">
                <a:solidFill>
                  <a:srgbClr val="403C4E"/>
                </a:solidFill>
                <a:latin typeface="Open Sans" pitchFamily="34" charset="0"/>
                <a:ea typeface="Open Sans" pitchFamily="34" charset="-122"/>
                <a:cs typeface="Open Sans" pitchFamily="34" charset="-120"/>
              </a:rPr>
              <a:t>The coffee beans are roasted at high temperatures to develop their unique flavor and aroma.</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96770" y="1624370"/>
            <a:ext cx="4980861" cy="4980861"/>
          </a:xfrm>
          <a:prstGeom prst="rect">
            <a:avLst/>
          </a:prstGeom>
        </p:spPr>
      </p:pic>
      <p:sp>
        <p:nvSpPr>
          <p:cNvPr id="6" name="Text 1"/>
          <p:cNvSpPr/>
          <p:nvPr/>
        </p:nvSpPr>
        <p:spPr>
          <a:xfrm>
            <a:off x="708065" y="880943"/>
            <a:ext cx="6019443" cy="632222"/>
          </a:xfrm>
          <a:prstGeom prst="rect">
            <a:avLst/>
          </a:prstGeom>
          <a:noFill/>
          <a:ln/>
        </p:spPr>
        <p:txBody>
          <a:bodyPr wrap="none" rtlCol="0" anchor="t"/>
          <a:lstStyle/>
          <a:p>
            <a:pPr marL="0" indent="0">
              <a:lnSpc>
                <a:spcPts val="4978"/>
              </a:lnSpc>
              <a:buNone/>
            </a:pPr>
            <a:r>
              <a:rPr lang="en-US" sz="3982" b="1" dirty="0">
                <a:solidFill>
                  <a:srgbClr val="403C4E"/>
                </a:solidFill>
                <a:latin typeface="Merriweather" pitchFamily="34" charset="0"/>
                <a:ea typeface="Merriweather" pitchFamily="34" charset="-122"/>
                <a:cs typeface="Merriweather" pitchFamily="34" charset="-120"/>
              </a:rPr>
              <a:t>Raw Materials Required</a:t>
            </a:r>
            <a:endParaRPr lang="en-US" sz="3982" dirty="0"/>
          </a:p>
        </p:txBody>
      </p:sp>
      <p:sp>
        <p:nvSpPr>
          <p:cNvPr id="7" name="Shape 2"/>
          <p:cNvSpPr/>
          <p:nvPr/>
        </p:nvSpPr>
        <p:spPr>
          <a:xfrm>
            <a:off x="708065" y="2044065"/>
            <a:ext cx="455176" cy="455176"/>
          </a:xfrm>
          <a:prstGeom prst="roundRect">
            <a:avLst>
              <a:gd name="adj" fmla="val 18667"/>
            </a:avLst>
          </a:prstGeom>
          <a:solidFill>
            <a:srgbClr val="FFD8CC"/>
          </a:solidFill>
          <a:ln w="7620">
            <a:solidFill>
              <a:srgbClr val="E5BEB2"/>
            </a:solidFill>
            <a:prstDash val="solid"/>
          </a:ln>
        </p:spPr>
        <p:txBody>
          <a:bodyPr/>
          <a:lstStyle/>
          <a:p>
            <a:endParaRPr lang="en-IN"/>
          </a:p>
        </p:txBody>
      </p:sp>
      <p:sp>
        <p:nvSpPr>
          <p:cNvPr id="8" name="Text 3"/>
          <p:cNvSpPr/>
          <p:nvPr/>
        </p:nvSpPr>
        <p:spPr>
          <a:xfrm>
            <a:off x="866180" y="2119908"/>
            <a:ext cx="138946" cy="303490"/>
          </a:xfrm>
          <a:prstGeom prst="rect">
            <a:avLst/>
          </a:prstGeom>
          <a:noFill/>
          <a:ln/>
        </p:spPr>
        <p:txBody>
          <a:bodyPr wrap="none" rtlCol="0" anchor="t"/>
          <a:lstStyle/>
          <a:p>
            <a:pPr marL="0" indent="0" algn="ctr">
              <a:lnSpc>
                <a:spcPts val="2389"/>
              </a:lnSpc>
              <a:buNone/>
            </a:pPr>
            <a:r>
              <a:rPr lang="en-US" sz="2389" b="1" dirty="0">
                <a:solidFill>
                  <a:srgbClr val="403C4E"/>
                </a:solidFill>
                <a:latin typeface="Merriweather" pitchFamily="34" charset="0"/>
                <a:ea typeface="Merriweather" pitchFamily="34" charset="-122"/>
                <a:cs typeface="Merriweather" pitchFamily="34" charset="-120"/>
              </a:rPr>
              <a:t>1</a:t>
            </a:r>
            <a:endParaRPr lang="en-US" sz="2389" dirty="0"/>
          </a:p>
        </p:txBody>
      </p:sp>
      <p:sp>
        <p:nvSpPr>
          <p:cNvPr id="9" name="Text 4"/>
          <p:cNvSpPr/>
          <p:nvPr/>
        </p:nvSpPr>
        <p:spPr>
          <a:xfrm>
            <a:off x="1365528" y="2044065"/>
            <a:ext cx="2528768" cy="316111"/>
          </a:xfrm>
          <a:prstGeom prst="rect">
            <a:avLst/>
          </a:prstGeom>
          <a:noFill/>
          <a:ln/>
        </p:spPr>
        <p:txBody>
          <a:bodyPr wrap="none" rtlCol="0" anchor="t"/>
          <a:lstStyle/>
          <a:p>
            <a:pPr marL="0" indent="0">
              <a:lnSpc>
                <a:spcPts val="2489"/>
              </a:lnSpc>
              <a:buNone/>
            </a:pPr>
            <a:r>
              <a:rPr lang="en-US" sz="1991" b="1" dirty="0">
                <a:solidFill>
                  <a:srgbClr val="403C4E"/>
                </a:solidFill>
                <a:latin typeface="Merriweather" pitchFamily="34" charset="0"/>
                <a:ea typeface="Merriweather" pitchFamily="34" charset="-122"/>
                <a:cs typeface="Merriweather" pitchFamily="34" charset="-120"/>
              </a:rPr>
              <a:t>Coffee Beans</a:t>
            </a:r>
            <a:endParaRPr lang="en-US" sz="1991" dirty="0"/>
          </a:p>
        </p:txBody>
      </p:sp>
      <p:sp>
        <p:nvSpPr>
          <p:cNvPr id="10" name="Text 5"/>
          <p:cNvSpPr/>
          <p:nvPr/>
        </p:nvSpPr>
        <p:spPr>
          <a:xfrm>
            <a:off x="1365528" y="2481501"/>
            <a:ext cx="7070407" cy="323612"/>
          </a:xfrm>
          <a:prstGeom prst="rect">
            <a:avLst/>
          </a:prstGeom>
          <a:noFill/>
          <a:ln/>
        </p:spPr>
        <p:txBody>
          <a:bodyPr wrap="none" rtlCol="0" anchor="t"/>
          <a:lstStyle/>
          <a:p>
            <a:pPr marL="0" indent="0">
              <a:lnSpc>
                <a:spcPts val="2549"/>
              </a:lnSpc>
              <a:buNone/>
            </a:pPr>
            <a:r>
              <a:rPr lang="en-US" sz="1593" dirty="0">
                <a:solidFill>
                  <a:srgbClr val="403C4E"/>
                </a:solidFill>
                <a:latin typeface="Open Sans" pitchFamily="34" charset="0"/>
                <a:ea typeface="Open Sans" pitchFamily="34" charset="-122"/>
                <a:cs typeface="Open Sans" pitchFamily="34" charset="-120"/>
              </a:rPr>
              <a:t>The primary raw material for coffee is, of course, the coffee bean itself.</a:t>
            </a:r>
            <a:endParaRPr lang="en-US" sz="1593" dirty="0"/>
          </a:p>
        </p:txBody>
      </p:sp>
      <p:sp>
        <p:nvSpPr>
          <p:cNvPr id="11" name="Shape 6"/>
          <p:cNvSpPr/>
          <p:nvPr/>
        </p:nvSpPr>
        <p:spPr>
          <a:xfrm>
            <a:off x="708065" y="3234928"/>
            <a:ext cx="455176" cy="455176"/>
          </a:xfrm>
          <a:prstGeom prst="roundRect">
            <a:avLst>
              <a:gd name="adj" fmla="val 18667"/>
            </a:avLst>
          </a:prstGeom>
          <a:solidFill>
            <a:srgbClr val="FFD8CC"/>
          </a:solidFill>
          <a:ln w="7620">
            <a:solidFill>
              <a:srgbClr val="E5BEB2"/>
            </a:solidFill>
            <a:prstDash val="solid"/>
          </a:ln>
        </p:spPr>
        <p:txBody>
          <a:bodyPr/>
          <a:lstStyle/>
          <a:p>
            <a:endParaRPr lang="en-IN"/>
          </a:p>
        </p:txBody>
      </p:sp>
      <p:sp>
        <p:nvSpPr>
          <p:cNvPr id="12" name="Text 7"/>
          <p:cNvSpPr/>
          <p:nvPr/>
        </p:nvSpPr>
        <p:spPr>
          <a:xfrm>
            <a:off x="843796" y="3310771"/>
            <a:ext cx="183594" cy="303490"/>
          </a:xfrm>
          <a:prstGeom prst="rect">
            <a:avLst/>
          </a:prstGeom>
          <a:noFill/>
          <a:ln/>
        </p:spPr>
        <p:txBody>
          <a:bodyPr wrap="none" rtlCol="0" anchor="t"/>
          <a:lstStyle/>
          <a:p>
            <a:pPr marL="0" indent="0" algn="ctr">
              <a:lnSpc>
                <a:spcPts val="2389"/>
              </a:lnSpc>
              <a:buNone/>
            </a:pPr>
            <a:r>
              <a:rPr lang="en-US" sz="2389" b="1" dirty="0">
                <a:solidFill>
                  <a:srgbClr val="403C4E"/>
                </a:solidFill>
                <a:latin typeface="Merriweather" pitchFamily="34" charset="0"/>
                <a:ea typeface="Merriweather" pitchFamily="34" charset="-122"/>
                <a:cs typeface="Merriweather" pitchFamily="34" charset="-120"/>
              </a:rPr>
              <a:t>2</a:t>
            </a:r>
            <a:endParaRPr lang="en-US" sz="2389" dirty="0"/>
          </a:p>
        </p:txBody>
      </p:sp>
      <p:sp>
        <p:nvSpPr>
          <p:cNvPr id="13" name="Text 8"/>
          <p:cNvSpPr/>
          <p:nvPr/>
        </p:nvSpPr>
        <p:spPr>
          <a:xfrm>
            <a:off x="1365528" y="3234928"/>
            <a:ext cx="2528768" cy="316111"/>
          </a:xfrm>
          <a:prstGeom prst="rect">
            <a:avLst/>
          </a:prstGeom>
          <a:noFill/>
          <a:ln/>
        </p:spPr>
        <p:txBody>
          <a:bodyPr wrap="none" rtlCol="0" anchor="t"/>
          <a:lstStyle/>
          <a:p>
            <a:pPr marL="0" indent="0">
              <a:lnSpc>
                <a:spcPts val="2489"/>
              </a:lnSpc>
              <a:buNone/>
            </a:pPr>
            <a:r>
              <a:rPr lang="en-US" sz="1991" b="1" dirty="0">
                <a:solidFill>
                  <a:srgbClr val="403C4E"/>
                </a:solidFill>
                <a:latin typeface="Merriweather" pitchFamily="34" charset="0"/>
                <a:ea typeface="Merriweather" pitchFamily="34" charset="-122"/>
                <a:cs typeface="Merriweather" pitchFamily="34" charset="-120"/>
              </a:rPr>
              <a:t>Water</a:t>
            </a:r>
            <a:endParaRPr lang="en-US" sz="1991" dirty="0"/>
          </a:p>
        </p:txBody>
      </p:sp>
      <p:sp>
        <p:nvSpPr>
          <p:cNvPr id="14" name="Text 9"/>
          <p:cNvSpPr/>
          <p:nvPr/>
        </p:nvSpPr>
        <p:spPr>
          <a:xfrm>
            <a:off x="1365528" y="3672364"/>
            <a:ext cx="7070407" cy="647224"/>
          </a:xfrm>
          <a:prstGeom prst="rect">
            <a:avLst/>
          </a:prstGeom>
          <a:noFill/>
          <a:ln/>
        </p:spPr>
        <p:txBody>
          <a:bodyPr wrap="square" rtlCol="0" anchor="t"/>
          <a:lstStyle/>
          <a:p>
            <a:pPr marL="0" indent="0">
              <a:lnSpc>
                <a:spcPts val="2549"/>
              </a:lnSpc>
              <a:buNone/>
            </a:pPr>
            <a:r>
              <a:rPr lang="en-US" sz="1593" dirty="0">
                <a:solidFill>
                  <a:srgbClr val="403C4E"/>
                </a:solidFill>
                <a:latin typeface="Open Sans" pitchFamily="34" charset="0"/>
                <a:ea typeface="Open Sans" pitchFamily="34" charset="-122"/>
                <a:cs typeface="Open Sans" pitchFamily="34" charset="-120"/>
              </a:rPr>
              <a:t>Water is needed for the various stages of coffee production, from washing the cherries to brewing the final beverage.</a:t>
            </a:r>
            <a:endParaRPr lang="en-US" sz="1593" dirty="0"/>
          </a:p>
        </p:txBody>
      </p:sp>
      <p:sp>
        <p:nvSpPr>
          <p:cNvPr id="15" name="Shape 10"/>
          <p:cNvSpPr/>
          <p:nvPr/>
        </p:nvSpPr>
        <p:spPr>
          <a:xfrm>
            <a:off x="708065" y="4749403"/>
            <a:ext cx="455176" cy="455176"/>
          </a:xfrm>
          <a:prstGeom prst="roundRect">
            <a:avLst>
              <a:gd name="adj" fmla="val 18667"/>
            </a:avLst>
          </a:prstGeom>
          <a:solidFill>
            <a:srgbClr val="FFD8CC"/>
          </a:solidFill>
          <a:ln w="7620">
            <a:solidFill>
              <a:srgbClr val="E5BEB2"/>
            </a:solidFill>
            <a:prstDash val="solid"/>
          </a:ln>
        </p:spPr>
        <p:txBody>
          <a:bodyPr/>
          <a:lstStyle/>
          <a:p>
            <a:endParaRPr lang="en-IN"/>
          </a:p>
        </p:txBody>
      </p:sp>
      <p:sp>
        <p:nvSpPr>
          <p:cNvPr id="16" name="Text 11"/>
          <p:cNvSpPr/>
          <p:nvPr/>
        </p:nvSpPr>
        <p:spPr>
          <a:xfrm>
            <a:off x="849749" y="4825246"/>
            <a:ext cx="171807" cy="303490"/>
          </a:xfrm>
          <a:prstGeom prst="rect">
            <a:avLst/>
          </a:prstGeom>
          <a:noFill/>
          <a:ln/>
        </p:spPr>
        <p:txBody>
          <a:bodyPr wrap="none" rtlCol="0" anchor="t"/>
          <a:lstStyle/>
          <a:p>
            <a:pPr marL="0" indent="0" algn="ctr">
              <a:lnSpc>
                <a:spcPts val="2389"/>
              </a:lnSpc>
              <a:buNone/>
            </a:pPr>
            <a:r>
              <a:rPr lang="en-US" sz="2389" b="1" dirty="0">
                <a:solidFill>
                  <a:srgbClr val="403C4E"/>
                </a:solidFill>
                <a:latin typeface="Merriweather" pitchFamily="34" charset="0"/>
                <a:ea typeface="Merriweather" pitchFamily="34" charset="-122"/>
                <a:cs typeface="Merriweather" pitchFamily="34" charset="-120"/>
              </a:rPr>
              <a:t>3</a:t>
            </a:r>
            <a:endParaRPr lang="en-US" sz="2389" dirty="0"/>
          </a:p>
        </p:txBody>
      </p:sp>
      <p:sp>
        <p:nvSpPr>
          <p:cNvPr id="17" name="Text 12"/>
          <p:cNvSpPr/>
          <p:nvPr/>
        </p:nvSpPr>
        <p:spPr>
          <a:xfrm>
            <a:off x="1365528" y="4749403"/>
            <a:ext cx="2855833" cy="316111"/>
          </a:xfrm>
          <a:prstGeom prst="rect">
            <a:avLst/>
          </a:prstGeom>
          <a:noFill/>
          <a:ln/>
        </p:spPr>
        <p:txBody>
          <a:bodyPr wrap="none" rtlCol="0" anchor="t"/>
          <a:lstStyle/>
          <a:p>
            <a:pPr marL="0" indent="0">
              <a:lnSpc>
                <a:spcPts val="2489"/>
              </a:lnSpc>
              <a:buNone/>
            </a:pPr>
            <a:r>
              <a:rPr lang="en-US" sz="1991" b="1" dirty="0">
                <a:solidFill>
                  <a:srgbClr val="403C4E"/>
                </a:solidFill>
                <a:latin typeface="Merriweather" pitchFamily="34" charset="0"/>
                <a:ea typeface="Merriweather" pitchFamily="34" charset="-122"/>
                <a:cs typeface="Merriweather" pitchFamily="34" charset="-120"/>
              </a:rPr>
              <a:t>Processing Equipment</a:t>
            </a:r>
            <a:endParaRPr lang="en-US" sz="1991" dirty="0"/>
          </a:p>
        </p:txBody>
      </p:sp>
      <p:sp>
        <p:nvSpPr>
          <p:cNvPr id="18" name="Text 13"/>
          <p:cNvSpPr/>
          <p:nvPr/>
        </p:nvSpPr>
        <p:spPr>
          <a:xfrm>
            <a:off x="1365528" y="5186839"/>
            <a:ext cx="7070407" cy="647224"/>
          </a:xfrm>
          <a:prstGeom prst="rect">
            <a:avLst/>
          </a:prstGeom>
          <a:noFill/>
          <a:ln/>
        </p:spPr>
        <p:txBody>
          <a:bodyPr wrap="square" rtlCol="0" anchor="t"/>
          <a:lstStyle/>
          <a:p>
            <a:pPr marL="0" indent="0">
              <a:lnSpc>
                <a:spcPts val="2549"/>
              </a:lnSpc>
              <a:buNone/>
            </a:pPr>
            <a:r>
              <a:rPr lang="en-US" sz="1593" dirty="0">
                <a:solidFill>
                  <a:srgbClr val="403C4E"/>
                </a:solidFill>
                <a:latin typeface="Open Sans" pitchFamily="34" charset="0"/>
                <a:ea typeface="Open Sans" pitchFamily="34" charset="-122"/>
                <a:cs typeface="Open Sans" pitchFamily="34" charset="-120"/>
              </a:rPr>
              <a:t>Specialized equipment is required for tasks like roasting, grinding, and brewing the coffee.</a:t>
            </a:r>
            <a:endParaRPr lang="en-US" sz="1593" dirty="0"/>
          </a:p>
        </p:txBody>
      </p:sp>
      <p:sp>
        <p:nvSpPr>
          <p:cNvPr id="19" name="Shape 14"/>
          <p:cNvSpPr/>
          <p:nvPr/>
        </p:nvSpPr>
        <p:spPr>
          <a:xfrm>
            <a:off x="708065" y="6263878"/>
            <a:ext cx="455176" cy="455176"/>
          </a:xfrm>
          <a:prstGeom prst="roundRect">
            <a:avLst>
              <a:gd name="adj" fmla="val 18667"/>
            </a:avLst>
          </a:prstGeom>
          <a:solidFill>
            <a:srgbClr val="FFD8CC"/>
          </a:solidFill>
          <a:ln w="7620">
            <a:solidFill>
              <a:srgbClr val="E5BEB2"/>
            </a:solidFill>
            <a:prstDash val="solid"/>
          </a:ln>
        </p:spPr>
        <p:txBody>
          <a:bodyPr/>
          <a:lstStyle/>
          <a:p>
            <a:endParaRPr lang="en-IN"/>
          </a:p>
        </p:txBody>
      </p:sp>
      <p:sp>
        <p:nvSpPr>
          <p:cNvPr id="20" name="Text 15"/>
          <p:cNvSpPr/>
          <p:nvPr/>
        </p:nvSpPr>
        <p:spPr>
          <a:xfrm>
            <a:off x="835343" y="6339721"/>
            <a:ext cx="200620" cy="303490"/>
          </a:xfrm>
          <a:prstGeom prst="rect">
            <a:avLst/>
          </a:prstGeom>
          <a:noFill/>
          <a:ln/>
        </p:spPr>
        <p:txBody>
          <a:bodyPr wrap="none" rtlCol="0" anchor="t"/>
          <a:lstStyle/>
          <a:p>
            <a:pPr marL="0" indent="0" algn="ctr">
              <a:lnSpc>
                <a:spcPts val="2389"/>
              </a:lnSpc>
              <a:buNone/>
            </a:pPr>
            <a:r>
              <a:rPr lang="en-US" sz="2389" b="1" dirty="0">
                <a:solidFill>
                  <a:srgbClr val="403C4E"/>
                </a:solidFill>
                <a:latin typeface="Merriweather" pitchFamily="34" charset="0"/>
                <a:ea typeface="Merriweather" pitchFamily="34" charset="-122"/>
                <a:cs typeface="Merriweather" pitchFamily="34" charset="-120"/>
              </a:rPr>
              <a:t>4</a:t>
            </a:r>
            <a:endParaRPr lang="en-US" sz="2389" dirty="0"/>
          </a:p>
        </p:txBody>
      </p:sp>
      <p:sp>
        <p:nvSpPr>
          <p:cNvPr id="21" name="Text 16"/>
          <p:cNvSpPr/>
          <p:nvPr/>
        </p:nvSpPr>
        <p:spPr>
          <a:xfrm>
            <a:off x="1365528" y="6263878"/>
            <a:ext cx="2586871" cy="316111"/>
          </a:xfrm>
          <a:prstGeom prst="rect">
            <a:avLst/>
          </a:prstGeom>
          <a:noFill/>
          <a:ln/>
        </p:spPr>
        <p:txBody>
          <a:bodyPr wrap="none" rtlCol="0" anchor="t"/>
          <a:lstStyle/>
          <a:p>
            <a:pPr marL="0" indent="0">
              <a:lnSpc>
                <a:spcPts val="2489"/>
              </a:lnSpc>
              <a:buNone/>
            </a:pPr>
            <a:r>
              <a:rPr lang="en-US" sz="1991" b="1" dirty="0">
                <a:solidFill>
                  <a:srgbClr val="403C4E"/>
                </a:solidFill>
                <a:latin typeface="Merriweather" pitchFamily="34" charset="0"/>
                <a:ea typeface="Merriweather" pitchFamily="34" charset="-122"/>
                <a:cs typeface="Merriweather" pitchFamily="34" charset="-120"/>
              </a:rPr>
              <a:t>Packaging Materials</a:t>
            </a:r>
            <a:endParaRPr lang="en-US" sz="1991" dirty="0"/>
          </a:p>
        </p:txBody>
      </p:sp>
      <p:sp>
        <p:nvSpPr>
          <p:cNvPr id="22" name="Text 17"/>
          <p:cNvSpPr/>
          <p:nvPr/>
        </p:nvSpPr>
        <p:spPr>
          <a:xfrm>
            <a:off x="1365528" y="6701314"/>
            <a:ext cx="7070407" cy="647224"/>
          </a:xfrm>
          <a:prstGeom prst="rect">
            <a:avLst/>
          </a:prstGeom>
          <a:noFill/>
          <a:ln/>
        </p:spPr>
        <p:txBody>
          <a:bodyPr wrap="square" rtlCol="0" anchor="t"/>
          <a:lstStyle/>
          <a:p>
            <a:pPr marL="0" indent="0">
              <a:lnSpc>
                <a:spcPts val="2549"/>
              </a:lnSpc>
              <a:buNone/>
            </a:pPr>
            <a:r>
              <a:rPr lang="en-US" sz="1593" dirty="0">
                <a:solidFill>
                  <a:srgbClr val="403C4E"/>
                </a:solidFill>
                <a:latin typeface="Open Sans" pitchFamily="34" charset="0"/>
                <a:ea typeface="Open Sans" pitchFamily="34" charset="-122"/>
                <a:cs typeface="Open Sans" pitchFamily="34" charset="-120"/>
              </a:rPr>
              <a:t>Coffee beans and grounds must be packaged in airtight containers to preserve freshness and flavor.</a:t>
            </a:r>
            <a:endParaRPr lang="en-US" sz="1593"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965252"/>
          </a:xfrm>
          <a:prstGeom prst="rect">
            <a:avLst/>
          </a:prstGeom>
        </p:spPr>
      </p:pic>
      <p:sp>
        <p:nvSpPr>
          <p:cNvPr id="5" name="Text 1"/>
          <p:cNvSpPr/>
          <p:nvPr/>
        </p:nvSpPr>
        <p:spPr>
          <a:xfrm>
            <a:off x="836057" y="3618428"/>
            <a:ext cx="7912179" cy="741283"/>
          </a:xfrm>
          <a:prstGeom prst="rect">
            <a:avLst/>
          </a:prstGeom>
          <a:noFill/>
          <a:ln/>
        </p:spPr>
        <p:txBody>
          <a:bodyPr wrap="none" rtlCol="0" anchor="t"/>
          <a:lstStyle/>
          <a:p>
            <a:pPr marL="0" indent="0">
              <a:lnSpc>
                <a:spcPts val="5837"/>
              </a:lnSpc>
              <a:buNone/>
            </a:pPr>
            <a:r>
              <a:rPr lang="en-US" sz="4670" b="1" dirty="0">
                <a:solidFill>
                  <a:srgbClr val="403C4E"/>
                </a:solidFill>
                <a:latin typeface="Merriweather" pitchFamily="34" charset="0"/>
                <a:ea typeface="Merriweather" pitchFamily="34" charset="-122"/>
                <a:cs typeface="Merriweather" pitchFamily="34" charset="-120"/>
              </a:rPr>
              <a:t>Manufacturing Equipment</a:t>
            </a:r>
            <a:endParaRPr lang="en-US" sz="4670" dirty="0"/>
          </a:p>
        </p:txBody>
      </p:sp>
      <p:pic>
        <p:nvPicPr>
          <p:cNvPr id="6" name="Image 2" descr="preencoded.png"/>
          <p:cNvPicPr>
            <a:picLocks noChangeAspect="1"/>
          </p:cNvPicPr>
          <p:nvPr/>
        </p:nvPicPr>
        <p:blipFill>
          <a:blip r:embed="rId5"/>
          <a:stretch>
            <a:fillRect/>
          </a:stretch>
        </p:blipFill>
        <p:spPr>
          <a:xfrm>
            <a:off x="836057" y="4715470"/>
            <a:ext cx="593050" cy="593050"/>
          </a:xfrm>
          <a:prstGeom prst="rect">
            <a:avLst/>
          </a:prstGeom>
        </p:spPr>
      </p:pic>
      <p:sp>
        <p:nvSpPr>
          <p:cNvPr id="7" name="Text 2"/>
          <p:cNvSpPr/>
          <p:nvPr/>
        </p:nvSpPr>
        <p:spPr>
          <a:xfrm>
            <a:off x="836057" y="5545693"/>
            <a:ext cx="2965252" cy="370642"/>
          </a:xfrm>
          <a:prstGeom prst="rect">
            <a:avLst/>
          </a:prstGeom>
          <a:noFill/>
          <a:ln/>
        </p:spPr>
        <p:txBody>
          <a:bodyPr wrap="none" rtlCol="0" anchor="t"/>
          <a:lstStyle/>
          <a:p>
            <a:pPr marL="0" indent="0" algn="l">
              <a:lnSpc>
                <a:spcPts val="2919"/>
              </a:lnSpc>
              <a:buNone/>
            </a:pPr>
            <a:r>
              <a:rPr lang="en-US" sz="2335" b="1" dirty="0">
                <a:solidFill>
                  <a:srgbClr val="403C4E"/>
                </a:solidFill>
                <a:latin typeface="Merriweather" pitchFamily="34" charset="0"/>
                <a:ea typeface="Merriweather" pitchFamily="34" charset="-122"/>
                <a:cs typeface="Merriweather" pitchFamily="34" charset="-120"/>
              </a:rPr>
              <a:t>Grinder</a:t>
            </a:r>
            <a:endParaRPr lang="en-US" sz="2335" dirty="0"/>
          </a:p>
        </p:txBody>
      </p:sp>
      <p:sp>
        <p:nvSpPr>
          <p:cNvPr id="8" name="Text 3"/>
          <p:cNvSpPr/>
          <p:nvPr/>
        </p:nvSpPr>
        <p:spPr>
          <a:xfrm>
            <a:off x="836057" y="6058614"/>
            <a:ext cx="2972753" cy="758904"/>
          </a:xfrm>
          <a:prstGeom prst="rect">
            <a:avLst/>
          </a:prstGeom>
          <a:noFill/>
          <a:ln/>
        </p:spPr>
        <p:txBody>
          <a:bodyPr wrap="square" rtlCol="0" anchor="t"/>
          <a:lstStyle/>
          <a:p>
            <a:pPr marL="0" indent="0" algn="l">
              <a:lnSpc>
                <a:spcPts val="2989"/>
              </a:lnSpc>
              <a:buNone/>
            </a:pPr>
            <a:r>
              <a:rPr lang="en-US" sz="1868" dirty="0">
                <a:solidFill>
                  <a:srgbClr val="403C4E"/>
                </a:solidFill>
                <a:latin typeface="Open Sans" pitchFamily="34" charset="0"/>
                <a:ea typeface="Open Sans" pitchFamily="34" charset="-122"/>
                <a:cs typeface="Open Sans" pitchFamily="34" charset="-120"/>
              </a:rPr>
              <a:t>Grinds the roasted coffee beans into a fine powder.</a:t>
            </a:r>
            <a:endParaRPr lang="en-US" sz="1868" dirty="0"/>
          </a:p>
        </p:txBody>
      </p:sp>
      <p:pic>
        <p:nvPicPr>
          <p:cNvPr id="9" name="Image 3" descr="preencoded.png"/>
          <p:cNvPicPr>
            <a:picLocks noChangeAspect="1"/>
          </p:cNvPicPr>
          <p:nvPr/>
        </p:nvPicPr>
        <p:blipFill>
          <a:blip r:embed="rId5"/>
          <a:stretch>
            <a:fillRect/>
          </a:stretch>
        </p:blipFill>
        <p:spPr>
          <a:xfrm>
            <a:off x="4164568" y="4715470"/>
            <a:ext cx="593050" cy="593050"/>
          </a:xfrm>
          <a:prstGeom prst="rect">
            <a:avLst/>
          </a:prstGeom>
        </p:spPr>
      </p:pic>
      <p:sp>
        <p:nvSpPr>
          <p:cNvPr id="10" name="Text 4"/>
          <p:cNvSpPr/>
          <p:nvPr/>
        </p:nvSpPr>
        <p:spPr>
          <a:xfrm>
            <a:off x="4164568" y="5545693"/>
            <a:ext cx="2965252" cy="370642"/>
          </a:xfrm>
          <a:prstGeom prst="rect">
            <a:avLst/>
          </a:prstGeom>
          <a:noFill/>
          <a:ln/>
        </p:spPr>
        <p:txBody>
          <a:bodyPr wrap="none" rtlCol="0" anchor="t"/>
          <a:lstStyle/>
          <a:p>
            <a:pPr marL="0" indent="0" algn="l">
              <a:lnSpc>
                <a:spcPts val="2919"/>
              </a:lnSpc>
              <a:buNone/>
            </a:pPr>
            <a:r>
              <a:rPr lang="en-US" sz="2335" b="1" dirty="0">
                <a:solidFill>
                  <a:srgbClr val="403C4E"/>
                </a:solidFill>
                <a:latin typeface="Merriweather" pitchFamily="34" charset="0"/>
                <a:ea typeface="Merriweather" pitchFamily="34" charset="-122"/>
                <a:cs typeface="Merriweather" pitchFamily="34" charset="-120"/>
              </a:rPr>
              <a:t>Roaster</a:t>
            </a:r>
            <a:endParaRPr lang="en-US" sz="2335" dirty="0"/>
          </a:p>
        </p:txBody>
      </p:sp>
      <p:sp>
        <p:nvSpPr>
          <p:cNvPr id="11" name="Text 5"/>
          <p:cNvSpPr/>
          <p:nvPr/>
        </p:nvSpPr>
        <p:spPr>
          <a:xfrm>
            <a:off x="4164568" y="6058614"/>
            <a:ext cx="2972753" cy="1138357"/>
          </a:xfrm>
          <a:prstGeom prst="rect">
            <a:avLst/>
          </a:prstGeom>
          <a:noFill/>
          <a:ln/>
        </p:spPr>
        <p:txBody>
          <a:bodyPr wrap="square" rtlCol="0" anchor="t"/>
          <a:lstStyle/>
          <a:p>
            <a:pPr marL="0" indent="0" algn="l">
              <a:lnSpc>
                <a:spcPts val="2989"/>
              </a:lnSpc>
              <a:buNone/>
            </a:pPr>
            <a:r>
              <a:rPr lang="en-US" sz="1868" dirty="0">
                <a:solidFill>
                  <a:srgbClr val="403C4E"/>
                </a:solidFill>
                <a:latin typeface="Open Sans" pitchFamily="34" charset="0"/>
                <a:ea typeface="Open Sans" pitchFamily="34" charset="-122"/>
                <a:cs typeface="Open Sans" pitchFamily="34" charset="-120"/>
              </a:rPr>
              <a:t>Heats and roasts the green coffee beans to develop their flavor.</a:t>
            </a:r>
            <a:endParaRPr lang="en-US" sz="1868" dirty="0"/>
          </a:p>
        </p:txBody>
      </p:sp>
      <p:pic>
        <p:nvPicPr>
          <p:cNvPr id="12" name="Image 4" descr="preencoded.png"/>
          <p:cNvPicPr>
            <a:picLocks noChangeAspect="1"/>
          </p:cNvPicPr>
          <p:nvPr/>
        </p:nvPicPr>
        <p:blipFill>
          <a:blip r:embed="rId5"/>
          <a:stretch>
            <a:fillRect/>
          </a:stretch>
        </p:blipFill>
        <p:spPr>
          <a:xfrm>
            <a:off x="7493079" y="4715470"/>
            <a:ext cx="593050" cy="593050"/>
          </a:xfrm>
          <a:prstGeom prst="rect">
            <a:avLst/>
          </a:prstGeom>
        </p:spPr>
      </p:pic>
      <p:sp>
        <p:nvSpPr>
          <p:cNvPr id="13" name="Text 6"/>
          <p:cNvSpPr/>
          <p:nvPr/>
        </p:nvSpPr>
        <p:spPr>
          <a:xfrm>
            <a:off x="7493079" y="5545693"/>
            <a:ext cx="2965252" cy="370642"/>
          </a:xfrm>
          <a:prstGeom prst="rect">
            <a:avLst/>
          </a:prstGeom>
          <a:noFill/>
          <a:ln/>
        </p:spPr>
        <p:txBody>
          <a:bodyPr wrap="none" rtlCol="0" anchor="t"/>
          <a:lstStyle/>
          <a:p>
            <a:pPr marL="0" indent="0" algn="l">
              <a:lnSpc>
                <a:spcPts val="2919"/>
              </a:lnSpc>
              <a:buNone/>
            </a:pPr>
            <a:r>
              <a:rPr lang="en-US" sz="2335" b="1" dirty="0">
                <a:solidFill>
                  <a:srgbClr val="403C4E"/>
                </a:solidFill>
                <a:latin typeface="Merriweather" pitchFamily="34" charset="0"/>
                <a:ea typeface="Merriweather" pitchFamily="34" charset="-122"/>
                <a:cs typeface="Merriweather" pitchFamily="34" charset="-120"/>
              </a:rPr>
              <a:t>Brewer</a:t>
            </a:r>
            <a:endParaRPr lang="en-US" sz="2335" dirty="0"/>
          </a:p>
        </p:txBody>
      </p:sp>
      <p:sp>
        <p:nvSpPr>
          <p:cNvPr id="14" name="Text 7"/>
          <p:cNvSpPr/>
          <p:nvPr/>
        </p:nvSpPr>
        <p:spPr>
          <a:xfrm>
            <a:off x="7493079" y="6058614"/>
            <a:ext cx="2972753" cy="1517809"/>
          </a:xfrm>
          <a:prstGeom prst="rect">
            <a:avLst/>
          </a:prstGeom>
          <a:noFill/>
          <a:ln/>
        </p:spPr>
        <p:txBody>
          <a:bodyPr wrap="square" rtlCol="0" anchor="t"/>
          <a:lstStyle/>
          <a:p>
            <a:pPr marL="0" indent="0" algn="l">
              <a:lnSpc>
                <a:spcPts val="2989"/>
              </a:lnSpc>
              <a:buNone/>
            </a:pPr>
            <a:r>
              <a:rPr lang="en-US" sz="1868" dirty="0">
                <a:solidFill>
                  <a:srgbClr val="403C4E"/>
                </a:solidFill>
                <a:latin typeface="Open Sans" pitchFamily="34" charset="0"/>
                <a:ea typeface="Open Sans" pitchFamily="34" charset="-122"/>
                <a:cs typeface="Open Sans" pitchFamily="34" charset="-120"/>
              </a:rPr>
              <a:t>Extracts the coffee essence by brewing the ground beans with hot water.</a:t>
            </a:r>
            <a:endParaRPr lang="en-US" sz="1868" dirty="0"/>
          </a:p>
        </p:txBody>
      </p:sp>
      <p:pic>
        <p:nvPicPr>
          <p:cNvPr id="15" name="Image 5" descr="preencoded.png"/>
          <p:cNvPicPr>
            <a:picLocks noChangeAspect="1"/>
          </p:cNvPicPr>
          <p:nvPr/>
        </p:nvPicPr>
        <p:blipFill>
          <a:blip r:embed="rId5"/>
          <a:stretch>
            <a:fillRect/>
          </a:stretch>
        </p:blipFill>
        <p:spPr>
          <a:xfrm>
            <a:off x="10821591" y="4715470"/>
            <a:ext cx="593050" cy="593050"/>
          </a:xfrm>
          <a:prstGeom prst="rect">
            <a:avLst/>
          </a:prstGeom>
        </p:spPr>
      </p:pic>
      <p:sp>
        <p:nvSpPr>
          <p:cNvPr id="16" name="Text 8"/>
          <p:cNvSpPr/>
          <p:nvPr/>
        </p:nvSpPr>
        <p:spPr>
          <a:xfrm>
            <a:off x="10821591" y="5545693"/>
            <a:ext cx="2965252" cy="370642"/>
          </a:xfrm>
          <a:prstGeom prst="rect">
            <a:avLst/>
          </a:prstGeom>
          <a:noFill/>
          <a:ln/>
        </p:spPr>
        <p:txBody>
          <a:bodyPr wrap="none" rtlCol="0" anchor="t"/>
          <a:lstStyle/>
          <a:p>
            <a:pPr marL="0" indent="0" algn="l">
              <a:lnSpc>
                <a:spcPts val="2919"/>
              </a:lnSpc>
              <a:buNone/>
            </a:pPr>
            <a:r>
              <a:rPr lang="en-US" sz="2335" b="1" dirty="0">
                <a:solidFill>
                  <a:srgbClr val="403C4E"/>
                </a:solidFill>
                <a:latin typeface="Merriweather" pitchFamily="34" charset="0"/>
                <a:ea typeface="Merriweather" pitchFamily="34" charset="-122"/>
                <a:cs typeface="Merriweather" pitchFamily="34" charset="-120"/>
              </a:rPr>
              <a:t>Packager</a:t>
            </a:r>
            <a:endParaRPr lang="en-US" sz="2335" dirty="0"/>
          </a:p>
        </p:txBody>
      </p:sp>
      <p:sp>
        <p:nvSpPr>
          <p:cNvPr id="17" name="Text 9"/>
          <p:cNvSpPr/>
          <p:nvPr/>
        </p:nvSpPr>
        <p:spPr>
          <a:xfrm>
            <a:off x="10821591" y="6058614"/>
            <a:ext cx="2972753" cy="1138357"/>
          </a:xfrm>
          <a:prstGeom prst="rect">
            <a:avLst/>
          </a:prstGeom>
          <a:noFill/>
          <a:ln/>
        </p:spPr>
        <p:txBody>
          <a:bodyPr wrap="square" rtlCol="0" anchor="t"/>
          <a:lstStyle/>
          <a:p>
            <a:pPr marL="0" indent="0" algn="l">
              <a:lnSpc>
                <a:spcPts val="2989"/>
              </a:lnSpc>
              <a:buNone/>
            </a:pPr>
            <a:r>
              <a:rPr lang="en-US" sz="1868" dirty="0">
                <a:solidFill>
                  <a:srgbClr val="403C4E"/>
                </a:solidFill>
                <a:latin typeface="Open Sans" pitchFamily="34" charset="0"/>
                <a:ea typeface="Open Sans" pitchFamily="34" charset="-122"/>
                <a:cs typeface="Open Sans" pitchFamily="34" charset="-120"/>
              </a:rPr>
              <a:t>Packages the roasted and ground coffee into airtight containers.</a:t>
            </a:r>
            <a:endParaRPr lang="en-US" sz="186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13200" y="2723198"/>
            <a:ext cx="4947880" cy="2783205"/>
          </a:xfrm>
          <a:prstGeom prst="rect">
            <a:avLst/>
          </a:prstGeom>
        </p:spPr>
      </p:pic>
      <p:sp>
        <p:nvSpPr>
          <p:cNvPr id="6" name="Text 1"/>
          <p:cNvSpPr/>
          <p:nvPr/>
        </p:nvSpPr>
        <p:spPr>
          <a:xfrm>
            <a:off x="753785" y="1032391"/>
            <a:ext cx="6571774" cy="672941"/>
          </a:xfrm>
          <a:prstGeom prst="rect">
            <a:avLst/>
          </a:prstGeom>
          <a:noFill/>
          <a:ln/>
        </p:spPr>
        <p:txBody>
          <a:bodyPr wrap="none" rtlCol="0" anchor="t"/>
          <a:lstStyle/>
          <a:p>
            <a:pPr marL="0" indent="0">
              <a:lnSpc>
                <a:spcPts val="5300"/>
              </a:lnSpc>
              <a:buNone/>
            </a:pPr>
            <a:r>
              <a:rPr lang="en-US" sz="4240" b="1" dirty="0">
                <a:solidFill>
                  <a:srgbClr val="403C4E"/>
                </a:solidFill>
                <a:latin typeface="Merriweather" pitchFamily="34" charset="0"/>
                <a:ea typeface="Merriweather" pitchFamily="34" charset="-122"/>
                <a:cs typeface="Merriweather" pitchFamily="34" charset="-120"/>
              </a:rPr>
              <a:t>Transformation Process</a:t>
            </a:r>
            <a:endParaRPr lang="en-US" sz="4240" dirty="0"/>
          </a:p>
        </p:txBody>
      </p:sp>
      <p:pic>
        <p:nvPicPr>
          <p:cNvPr id="7" name="Image 3" descr="preencoded.png"/>
          <p:cNvPicPr>
            <a:picLocks noChangeAspect="1"/>
          </p:cNvPicPr>
          <p:nvPr/>
        </p:nvPicPr>
        <p:blipFill>
          <a:blip r:embed="rId6"/>
          <a:stretch>
            <a:fillRect/>
          </a:stretch>
        </p:blipFill>
        <p:spPr>
          <a:xfrm>
            <a:off x="753785" y="2028349"/>
            <a:ext cx="1076801" cy="1722953"/>
          </a:xfrm>
          <a:prstGeom prst="rect">
            <a:avLst/>
          </a:prstGeom>
        </p:spPr>
      </p:pic>
      <p:sp>
        <p:nvSpPr>
          <p:cNvPr id="8" name="Text 2"/>
          <p:cNvSpPr/>
          <p:nvPr/>
        </p:nvSpPr>
        <p:spPr>
          <a:xfrm>
            <a:off x="2153603" y="2243614"/>
            <a:ext cx="2692122" cy="336471"/>
          </a:xfrm>
          <a:prstGeom prst="rect">
            <a:avLst/>
          </a:prstGeom>
          <a:noFill/>
          <a:ln/>
        </p:spPr>
        <p:txBody>
          <a:bodyPr wrap="none" rtlCol="0" anchor="t"/>
          <a:lstStyle/>
          <a:p>
            <a:pPr marL="0" indent="0" algn="l">
              <a:lnSpc>
                <a:spcPts val="2650"/>
              </a:lnSpc>
              <a:buNone/>
            </a:pPr>
            <a:r>
              <a:rPr lang="en-US" sz="2120" b="1" dirty="0">
                <a:solidFill>
                  <a:srgbClr val="403C4E"/>
                </a:solidFill>
                <a:latin typeface="Merriweather" pitchFamily="34" charset="0"/>
                <a:ea typeface="Merriweather" pitchFamily="34" charset="-122"/>
                <a:cs typeface="Merriweather" pitchFamily="34" charset="-120"/>
              </a:rPr>
              <a:t>Coffee Cherries</a:t>
            </a:r>
            <a:endParaRPr lang="en-US" sz="2120" dirty="0"/>
          </a:p>
        </p:txBody>
      </p:sp>
      <p:sp>
        <p:nvSpPr>
          <p:cNvPr id="9" name="Text 3"/>
          <p:cNvSpPr/>
          <p:nvPr/>
        </p:nvSpPr>
        <p:spPr>
          <a:xfrm>
            <a:off x="2153603" y="2709267"/>
            <a:ext cx="6236613" cy="689134"/>
          </a:xfrm>
          <a:prstGeom prst="rect">
            <a:avLst/>
          </a:prstGeom>
          <a:noFill/>
          <a:ln/>
        </p:spPr>
        <p:txBody>
          <a:bodyPr wrap="square" rtlCol="0" anchor="t"/>
          <a:lstStyle/>
          <a:p>
            <a:pPr marL="0" indent="0" algn="l">
              <a:lnSpc>
                <a:spcPts val="2713"/>
              </a:lnSpc>
              <a:buNone/>
            </a:pPr>
            <a:r>
              <a:rPr lang="en-US" sz="1696" dirty="0">
                <a:solidFill>
                  <a:srgbClr val="403C4E"/>
                </a:solidFill>
                <a:latin typeface="Open Sans" pitchFamily="34" charset="0"/>
                <a:ea typeface="Open Sans" pitchFamily="34" charset="-122"/>
                <a:cs typeface="Open Sans" pitchFamily="34" charset="-120"/>
              </a:rPr>
              <a:t>The coffee production process begins with the harvesting of coffee cherries from the plant.</a:t>
            </a:r>
            <a:endParaRPr lang="en-US" sz="1696" dirty="0"/>
          </a:p>
        </p:txBody>
      </p:sp>
      <p:pic>
        <p:nvPicPr>
          <p:cNvPr id="10" name="Image 4" descr="preencoded.png"/>
          <p:cNvPicPr>
            <a:picLocks noChangeAspect="1"/>
          </p:cNvPicPr>
          <p:nvPr/>
        </p:nvPicPr>
        <p:blipFill>
          <a:blip r:embed="rId7"/>
          <a:stretch>
            <a:fillRect/>
          </a:stretch>
        </p:blipFill>
        <p:spPr>
          <a:xfrm>
            <a:off x="753785" y="3751302"/>
            <a:ext cx="1076801" cy="1722953"/>
          </a:xfrm>
          <a:prstGeom prst="rect">
            <a:avLst/>
          </a:prstGeom>
        </p:spPr>
      </p:pic>
      <p:sp>
        <p:nvSpPr>
          <p:cNvPr id="11" name="Text 4"/>
          <p:cNvSpPr/>
          <p:nvPr/>
        </p:nvSpPr>
        <p:spPr>
          <a:xfrm>
            <a:off x="2153603" y="3966567"/>
            <a:ext cx="2692122" cy="336471"/>
          </a:xfrm>
          <a:prstGeom prst="rect">
            <a:avLst/>
          </a:prstGeom>
          <a:noFill/>
          <a:ln/>
        </p:spPr>
        <p:txBody>
          <a:bodyPr wrap="none" rtlCol="0" anchor="t"/>
          <a:lstStyle/>
          <a:p>
            <a:pPr marL="0" indent="0" algn="l">
              <a:lnSpc>
                <a:spcPts val="2650"/>
              </a:lnSpc>
              <a:buNone/>
            </a:pPr>
            <a:r>
              <a:rPr lang="en-US" sz="2120" b="1" dirty="0">
                <a:solidFill>
                  <a:srgbClr val="403C4E"/>
                </a:solidFill>
                <a:latin typeface="Merriweather" pitchFamily="34" charset="0"/>
                <a:ea typeface="Merriweather" pitchFamily="34" charset="-122"/>
                <a:cs typeface="Merriweather" pitchFamily="34" charset="-120"/>
              </a:rPr>
              <a:t>Processing</a:t>
            </a:r>
            <a:endParaRPr lang="en-US" sz="2120" dirty="0"/>
          </a:p>
        </p:txBody>
      </p:sp>
      <p:sp>
        <p:nvSpPr>
          <p:cNvPr id="12" name="Text 5"/>
          <p:cNvSpPr/>
          <p:nvPr/>
        </p:nvSpPr>
        <p:spPr>
          <a:xfrm>
            <a:off x="2153603" y="4432221"/>
            <a:ext cx="6236613" cy="689134"/>
          </a:xfrm>
          <a:prstGeom prst="rect">
            <a:avLst/>
          </a:prstGeom>
          <a:noFill/>
          <a:ln/>
        </p:spPr>
        <p:txBody>
          <a:bodyPr wrap="square" rtlCol="0" anchor="t"/>
          <a:lstStyle/>
          <a:p>
            <a:pPr marL="0" indent="0" algn="l">
              <a:lnSpc>
                <a:spcPts val="2713"/>
              </a:lnSpc>
              <a:buNone/>
            </a:pPr>
            <a:r>
              <a:rPr lang="en-US" sz="1696" dirty="0">
                <a:solidFill>
                  <a:srgbClr val="403C4E"/>
                </a:solidFill>
                <a:latin typeface="Open Sans" pitchFamily="34" charset="0"/>
                <a:ea typeface="Open Sans" pitchFamily="34" charset="-122"/>
                <a:cs typeface="Open Sans" pitchFamily="34" charset="-120"/>
              </a:rPr>
              <a:t>The cherries are then processed, either by wet or dry methods, to extract the coffee beans.</a:t>
            </a:r>
            <a:endParaRPr lang="en-US" sz="1696" dirty="0"/>
          </a:p>
        </p:txBody>
      </p:sp>
      <p:pic>
        <p:nvPicPr>
          <p:cNvPr id="13" name="Image 5" descr="preencoded.png"/>
          <p:cNvPicPr>
            <a:picLocks noChangeAspect="1"/>
          </p:cNvPicPr>
          <p:nvPr/>
        </p:nvPicPr>
        <p:blipFill>
          <a:blip r:embed="rId8"/>
          <a:stretch>
            <a:fillRect/>
          </a:stretch>
        </p:blipFill>
        <p:spPr>
          <a:xfrm>
            <a:off x="753785" y="5474256"/>
            <a:ext cx="1076801" cy="1722953"/>
          </a:xfrm>
          <a:prstGeom prst="rect">
            <a:avLst/>
          </a:prstGeom>
        </p:spPr>
      </p:pic>
      <p:sp>
        <p:nvSpPr>
          <p:cNvPr id="14" name="Text 6"/>
          <p:cNvSpPr/>
          <p:nvPr/>
        </p:nvSpPr>
        <p:spPr>
          <a:xfrm>
            <a:off x="2153603" y="5689521"/>
            <a:ext cx="2692122" cy="336471"/>
          </a:xfrm>
          <a:prstGeom prst="rect">
            <a:avLst/>
          </a:prstGeom>
          <a:noFill/>
          <a:ln/>
        </p:spPr>
        <p:txBody>
          <a:bodyPr wrap="none" rtlCol="0" anchor="t"/>
          <a:lstStyle/>
          <a:p>
            <a:pPr marL="0" indent="0" algn="l">
              <a:lnSpc>
                <a:spcPts val="2650"/>
              </a:lnSpc>
              <a:buNone/>
            </a:pPr>
            <a:r>
              <a:rPr lang="en-US" sz="2120" b="1" dirty="0">
                <a:solidFill>
                  <a:srgbClr val="403C4E"/>
                </a:solidFill>
                <a:latin typeface="Merriweather" pitchFamily="34" charset="0"/>
                <a:ea typeface="Merriweather" pitchFamily="34" charset="-122"/>
                <a:cs typeface="Merriweather" pitchFamily="34" charset="-120"/>
              </a:rPr>
              <a:t>Roasting</a:t>
            </a:r>
            <a:endParaRPr lang="en-US" sz="2120" dirty="0"/>
          </a:p>
        </p:txBody>
      </p:sp>
      <p:sp>
        <p:nvSpPr>
          <p:cNvPr id="15" name="Text 7"/>
          <p:cNvSpPr/>
          <p:nvPr/>
        </p:nvSpPr>
        <p:spPr>
          <a:xfrm>
            <a:off x="2153603" y="6155174"/>
            <a:ext cx="6236613" cy="689134"/>
          </a:xfrm>
          <a:prstGeom prst="rect">
            <a:avLst/>
          </a:prstGeom>
          <a:noFill/>
          <a:ln/>
        </p:spPr>
        <p:txBody>
          <a:bodyPr wrap="square" rtlCol="0" anchor="t"/>
          <a:lstStyle/>
          <a:p>
            <a:pPr marL="0" indent="0" algn="l">
              <a:lnSpc>
                <a:spcPts val="2713"/>
              </a:lnSpc>
              <a:buNone/>
            </a:pPr>
            <a:r>
              <a:rPr lang="en-US" sz="1696" dirty="0">
                <a:solidFill>
                  <a:srgbClr val="403C4E"/>
                </a:solidFill>
                <a:latin typeface="Open Sans" pitchFamily="34" charset="0"/>
                <a:ea typeface="Open Sans" pitchFamily="34" charset="-122"/>
                <a:cs typeface="Open Sans" pitchFamily="34" charset="-120"/>
              </a:rPr>
              <a:t>The extracted beans are then roasted at high temperatures to develop their unique flavor and aroma.</a:t>
            </a:r>
            <a:endParaRPr lang="en-US" sz="169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610" y="2169200"/>
            <a:ext cx="4869061" cy="3891201"/>
          </a:xfrm>
          <a:prstGeom prst="rect">
            <a:avLst/>
          </a:prstGeom>
        </p:spPr>
      </p:pic>
      <p:sp>
        <p:nvSpPr>
          <p:cNvPr id="6" name="Text 1"/>
          <p:cNvSpPr/>
          <p:nvPr/>
        </p:nvSpPr>
        <p:spPr>
          <a:xfrm>
            <a:off x="6350437" y="2229564"/>
            <a:ext cx="6172200" cy="771525"/>
          </a:xfrm>
          <a:prstGeom prst="rect">
            <a:avLst/>
          </a:prstGeom>
          <a:noFill/>
          <a:ln/>
        </p:spPr>
        <p:txBody>
          <a:bodyPr wrap="none" rtlCol="0" anchor="t"/>
          <a:lstStyle/>
          <a:p>
            <a:pPr marL="0" indent="0">
              <a:lnSpc>
                <a:spcPts val="6075"/>
              </a:lnSpc>
              <a:buNone/>
            </a:pPr>
            <a:r>
              <a:rPr lang="en-US" sz="4860" b="1" dirty="0">
                <a:solidFill>
                  <a:srgbClr val="403C4E"/>
                </a:solidFill>
                <a:latin typeface="Merriweather" pitchFamily="34" charset="0"/>
                <a:ea typeface="Merriweather" pitchFamily="34" charset="-122"/>
                <a:cs typeface="Merriweather" pitchFamily="34" charset="-120"/>
              </a:rPr>
              <a:t>Finished Product</a:t>
            </a:r>
            <a:endParaRPr lang="en-US" sz="4860" dirty="0"/>
          </a:p>
        </p:txBody>
      </p:sp>
      <p:sp>
        <p:nvSpPr>
          <p:cNvPr id="7" name="Shape 2"/>
          <p:cNvSpPr/>
          <p:nvPr/>
        </p:nvSpPr>
        <p:spPr>
          <a:xfrm>
            <a:off x="6350437" y="3371374"/>
            <a:ext cx="7415927" cy="2628662"/>
          </a:xfrm>
          <a:prstGeom prst="roundRect">
            <a:avLst>
              <a:gd name="adj" fmla="val 3945"/>
            </a:avLst>
          </a:prstGeom>
          <a:noFill/>
          <a:ln w="15240">
            <a:solidFill>
              <a:srgbClr val="000000">
                <a:alpha val="8000"/>
              </a:srgbClr>
            </a:solidFill>
            <a:prstDash val="solid"/>
          </a:ln>
        </p:spPr>
        <p:txBody>
          <a:bodyPr/>
          <a:lstStyle/>
          <a:p>
            <a:endParaRPr lang="en-IN"/>
          </a:p>
        </p:txBody>
      </p:sp>
      <p:sp>
        <p:nvSpPr>
          <p:cNvPr id="8" name="Shape 3"/>
          <p:cNvSpPr/>
          <p:nvPr/>
        </p:nvSpPr>
        <p:spPr>
          <a:xfrm>
            <a:off x="6365677" y="3386614"/>
            <a:ext cx="7384613" cy="706517"/>
          </a:xfrm>
          <a:prstGeom prst="rect">
            <a:avLst/>
          </a:prstGeom>
          <a:solidFill>
            <a:srgbClr val="FFFFFF">
              <a:alpha val="4000"/>
            </a:srgbClr>
          </a:solidFill>
          <a:ln/>
        </p:spPr>
        <p:txBody>
          <a:bodyPr/>
          <a:lstStyle/>
          <a:p>
            <a:endParaRPr lang="en-IN"/>
          </a:p>
        </p:txBody>
      </p:sp>
      <p:sp>
        <p:nvSpPr>
          <p:cNvPr id="9" name="Text 4"/>
          <p:cNvSpPr/>
          <p:nvPr/>
        </p:nvSpPr>
        <p:spPr>
          <a:xfrm>
            <a:off x="6613327" y="3542348"/>
            <a:ext cx="1963817" cy="395049"/>
          </a:xfrm>
          <a:prstGeom prst="rect">
            <a:avLst/>
          </a:prstGeom>
          <a:noFill/>
          <a:ln/>
        </p:spPr>
        <p:txBody>
          <a:bodyPr wrap="none" rtlCol="0" anchor="t"/>
          <a:lstStyle/>
          <a:p>
            <a:pPr marL="0" indent="0">
              <a:lnSpc>
                <a:spcPts val="3110"/>
              </a:lnSpc>
              <a:buNone/>
            </a:pPr>
            <a:r>
              <a:rPr lang="en-US" sz="1944" dirty="0">
                <a:solidFill>
                  <a:srgbClr val="403C4E"/>
                </a:solidFill>
                <a:latin typeface="Open Sans" pitchFamily="34" charset="0"/>
                <a:ea typeface="Open Sans" pitchFamily="34" charset="-122"/>
                <a:cs typeface="Open Sans" pitchFamily="34" charset="-120"/>
              </a:rPr>
              <a:t>Whole Bean</a:t>
            </a:r>
            <a:endParaRPr lang="en-US" sz="1944" dirty="0"/>
          </a:p>
        </p:txBody>
      </p:sp>
      <p:sp>
        <p:nvSpPr>
          <p:cNvPr id="10" name="Text 5"/>
          <p:cNvSpPr/>
          <p:nvPr/>
        </p:nvSpPr>
        <p:spPr>
          <a:xfrm>
            <a:off x="9078397" y="3542348"/>
            <a:ext cx="1960007" cy="395049"/>
          </a:xfrm>
          <a:prstGeom prst="rect">
            <a:avLst/>
          </a:prstGeom>
          <a:noFill/>
          <a:ln/>
        </p:spPr>
        <p:txBody>
          <a:bodyPr wrap="none" rtlCol="0" anchor="t"/>
          <a:lstStyle/>
          <a:p>
            <a:pPr marL="0" indent="0">
              <a:lnSpc>
                <a:spcPts val="3110"/>
              </a:lnSpc>
              <a:buNone/>
            </a:pPr>
            <a:r>
              <a:rPr lang="en-US" sz="1944" dirty="0">
                <a:solidFill>
                  <a:srgbClr val="403C4E"/>
                </a:solidFill>
                <a:latin typeface="Open Sans" pitchFamily="34" charset="0"/>
                <a:ea typeface="Open Sans" pitchFamily="34" charset="-122"/>
                <a:cs typeface="Open Sans" pitchFamily="34" charset="-120"/>
              </a:rPr>
              <a:t>Ground Coffee</a:t>
            </a:r>
            <a:endParaRPr lang="en-US" sz="1944" dirty="0"/>
          </a:p>
        </p:txBody>
      </p:sp>
      <p:sp>
        <p:nvSpPr>
          <p:cNvPr id="11" name="Text 6"/>
          <p:cNvSpPr/>
          <p:nvPr/>
        </p:nvSpPr>
        <p:spPr>
          <a:xfrm>
            <a:off x="11539657" y="3542348"/>
            <a:ext cx="1963817" cy="395049"/>
          </a:xfrm>
          <a:prstGeom prst="rect">
            <a:avLst/>
          </a:prstGeom>
          <a:noFill/>
          <a:ln/>
        </p:spPr>
        <p:txBody>
          <a:bodyPr wrap="none" rtlCol="0" anchor="t"/>
          <a:lstStyle/>
          <a:p>
            <a:pPr marL="0" indent="0">
              <a:lnSpc>
                <a:spcPts val="3110"/>
              </a:lnSpc>
              <a:buNone/>
            </a:pPr>
            <a:r>
              <a:rPr lang="en-US" sz="1944" dirty="0">
                <a:solidFill>
                  <a:srgbClr val="403C4E"/>
                </a:solidFill>
                <a:latin typeface="Open Sans" pitchFamily="34" charset="0"/>
                <a:ea typeface="Open Sans" pitchFamily="34" charset="-122"/>
                <a:cs typeface="Open Sans" pitchFamily="34" charset="-120"/>
              </a:rPr>
              <a:t>Instant Coffee</a:t>
            </a:r>
            <a:endParaRPr lang="en-US" sz="1944" dirty="0"/>
          </a:p>
        </p:txBody>
      </p:sp>
      <p:sp>
        <p:nvSpPr>
          <p:cNvPr id="12" name="Shape 7"/>
          <p:cNvSpPr/>
          <p:nvPr/>
        </p:nvSpPr>
        <p:spPr>
          <a:xfrm>
            <a:off x="6365677" y="4093131"/>
            <a:ext cx="7384613" cy="1891665"/>
          </a:xfrm>
          <a:prstGeom prst="rect">
            <a:avLst/>
          </a:prstGeom>
          <a:solidFill>
            <a:srgbClr val="000000">
              <a:alpha val="4000"/>
            </a:srgbClr>
          </a:solidFill>
          <a:ln/>
        </p:spPr>
        <p:txBody>
          <a:bodyPr/>
          <a:lstStyle/>
          <a:p>
            <a:endParaRPr lang="en-IN"/>
          </a:p>
        </p:txBody>
      </p:sp>
      <p:sp>
        <p:nvSpPr>
          <p:cNvPr id="13" name="Text 8"/>
          <p:cNvSpPr/>
          <p:nvPr/>
        </p:nvSpPr>
        <p:spPr>
          <a:xfrm>
            <a:off x="6613327" y="4248864"/>
            <a:ext cx="1963817" cy="1580198"/>
          </a:xfrm>
          <a:prstGeom prst="rect">
            <a:avLst/>
          </a:prstGeom>
          <a:noFill/>
          <a:ln/>
        </p:spPr>
        <p:txBody>
          <a:bodyPr wrap="square" rtlCol="0" anchor="t"/>
          <a:lstStyle/>
          <a:p>
            <a:pPr marL="0" indent="0">
              <a:lnSpc>
                <a:spcPts val="3110"/>
              </a:lnSpc>
              <a:buNone/>
            </a:pPr>
            <a:r>
              <a:rPr lang="en-US" sz="1944" dirty="0">
                <a:solidFill>
                  <a:srgbClr val="403C4E"/>
                </a:solidFill>
                <a:latin typeface="Open Sans" pitchFamily="34" charset="0"/>
                <a:ea typeface="Open Sans" pitchFamily="34" charset="-122"/>
                <a:cs typeface="Open Sans" pitchFamily="34" charset="-120"/>
              </a:rPr>
              <a:t>Roasted coffee beans, perfect for grinding at home.</a:t>
            </a:r>
            <a:endParaRPr lang="en-US" sz="1944" dirty="0"/>
          </a:p>
        </p:txBody>
      </p:sp>
      <p:sp>
        <p:nvSpPr>
          <p:cNvPr id="14" name="Text 9"/>
          <p:cNvSpPr/>
          <p:nvPr/>
        </p:nvSpPr>
        <p:spPr>
          <a:xfrm>
            <a:off x="9078397" y="4248864"/>
            <a:ext cx="1960007" cy="1580198"/>
          </a:xfrm>
          <a:prstGeom prst="rect">
            <a:avLst/>
          </a:prstGeom>
          <a:noFill/>
          <a:ln/>
        </p:spPr>
        <p:txBody>
          <a:bodyPr wrap="square" rtlCol="0" anchor="t"/>
          <a:lstStyle/>
          <a:p>
            <a:pPr marL="0" indent="0">
              <a:lnSpc>
                <a:spcPts val="3110"/>
              </a:lnSpc>
              <a:buNone/>
            </a:pPr>
            <a:r>
              <a:rPr lang="en-US" sz="1944" dirty="0">
                <a:solidFill>
                  <a:srgbClr val="403C4E"/>
                </a:solidFill>
                <a:latin typeface="Open Sans" pitchFamily="34" charset="0"/>
                <a:ea typeface="Open Sans" pitchFamily="34" charset="-122"/>
                <a:cs typeface="Open Sans" pitchFamily="34" charset="-120"/>
              </a:rPr>
              <a:t>Finely ground roasted coffee, ready for brewing.</a:t>
            </a:r>
            <a:endParaRPr lang="en-US" sz="1944" dirty="0"/>
          </a:p>
        </p:txBody>
      </p:sp>
      <p:sp>
        <p:nvSpPr>
          <p:cNvPr id="15" name="Text 10"/>
          <p:cNvSpPr/>
          <p:nvPr/>
        </p:nvSpPr>
        <p:spPr>
          <a:xfrm>
            <a:off x="11539657" y="4248864"/>
            <a:ext cx="1963817" cy="1580198"/>
          </a:xfrm>
          <a:prstGeom prst="rect">
            <a:avLst/>
          </a:prstGeom>
          <a:noFill/>
          <a:ln/>
        </p:spPr>
        <p:txBody>
          <a:bodyPr wrap="square" rtlCol="0" anchor="t"/>
          <a:lstStyle/>
          <a:p>
            <a:pPr marL="0" indent="0">
              <a:lnSpc>
                <a:spcPts val="3110"/>
              </a:lnSpc>
              <a:buNone/>
            </a:pPr>
            <a:r>
              <a:rPr lang="en-US" sz="1944" dirty="0">
                <a:solidFill>
                  <a:srgbClr val="403C4E"/>
                </a:solidFill>
                <a:latin typeface="Open Sans" pitchFamily="34" charset="0"/>
                <a:ea typeface="Open Sans" pitchFamily="34" charset="-122"/>
                <a:cs typeface="Open Sans" pitchFamily="34" charset="-120"/>
              </a:rPr>
              <a:t>Dehydrated coffee powder, quickly dissolved in hot water.</a:t>
            </a:r>
            <a:endParaRPr lang="en-US" sz="194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sp>
        <p:nvSpPr>
          <p:cNvPr id="4" name="Text 1"/>
          <p:cNvSpPr/>
          <p:nvPr/>
        </p:nvSpPr>
        <p:spPr>
          <a:xfrm>
            <a:off x="864037" y="1215628"/>
            <a:ext cx="6740128" cy="771525"/>
          </a:xfrm>
          <a:prstGeom prst="rect">
            <a:avLst/>
          </a:prstGeom>
          <a:noFill/>
          <a:ln/>
        </p:spPr>
        <p:txBody>
          <a:bodyPr wrap="none" rtlCol="0" anchor="t"/>
          <a:lstStyle/>
          <a:p>
            <a:pPr marL="0" indent="0">
              <a:lnSpc>
                <a:spcPts val="6075"/>
              </a:lnSpc>
              <a:buNone/>
            </a:pPr>
            <a:r>
              <a:rPr lang="en-US" sz="4860" b="1" dirty="0">
                <a:solidFill>
                  <a:srgbClr val="403C4E"/>
                </a:solidFill>
                <a:latin typeface="Merriweather" pitchFamily="34" charset="0"/>
                <a:ea typeface="Merriweather" pitchFamily="34" charset="-122"/>
                <a:cs typeface="Merriweather" pitchFamily="34" charset="-120"/>
              </a:rPr>
              <a:t>Packing and Logistics</a:t>
            </a:r>
            <a:endParaRPr lang="en-US" sz="4860" dirty="0"/>
          </a:p>
        </p:txBody>
      </p:sp>
      <p:pic>
        <p:nvPicPr>
          <p:cNvPr id="5" name="Image 1" descr="preencoded.png"/>
          <p:cNvPicPr>
            <a:picLocks noChangeAspect="1"/>
          </p:cNvPicPr>
          <p:nvPr/>
        </p:nvPicPr>
        <p:blipFill>
          <a:blip r:embed="rId4"/>
          <a:stretch>
            <a:fillRect/>
          </a:stretch>
        </p:blipFill>
        <p:spPr>
          <a:xfrm>
            <a:off x="864037" y="2480905"/>
            <a:ext cx="4053840" cy="2505432"/>
          </a:xfrm>
          <a:prstGeom prst="rect">
            <a:avLst/>
          </a:prstGeom>
        </p:spPr>
      </p:pic>
      <p:sp>
        <p:nvSpPr>
          <p:cNvPr id="6" name="Text 2"/>
          <p:cNvSpPr/>
          <p:nvPr/>
        </p:nvSpPr>
        <p:spPr>
          <a:xfrm>
            <a:off x="864037" y="5294948"/>
            <a:ext cx="3086100" cy="385763"/>
          </a:xfrm>
          <a:prstGeom prst="rect">
            <a:avLst/>
          </a:prstGeom>
          <a:noFill/>
          <a:ln/>
        </p:spPr>
        <p:txBody>
          <a:bodyPr wrap="none" rtlCol="0" anchor="t"/>
          <a:lstStyle/>
          <a:p>
            <a:pPr marL="0" indent="0" algn="l">
              <a:lnSpc>
                <a:spcPts val="3038"/>
              </a:lnSpc>
              <a:buNone/>
            </a:pPr>
            <a:r>
              <a:rPr lang="en-US" sz="2430" b="1" dirty="0">
                <a:solidFill>
                  <a:srgbClr val="403C4E"/>
                </a:solidFill>
                <a:latin typeface="Merriweather" pitchFamily="34" charset="0"/>
                <a:ea typeface="Merriweather" pitchFamily="34" charset="-122"/>
                <a:cs typeface="Merriweather" pitchFamily="34" charset="-120"/>
              </a:rPr>
              <a:t>Packaging</a:t>
            </a:r>
            <a:endParaRPr lang="en-US" sz="2430" dirty="0"/>
          </a:p>
        </p:txBody>
      </p:sp>
      <p:sp>
        <p:nvSpPr>
          <p:cNvPr id="7" name="Text 3"/>
          <p:cNvSpPr/>
          <p:nvPr/>
        </p:nvSpPr>
        <p:spPr>
          <a:xfrm>
            <a:off x="864037" y="5828824"/>
            <a:ext cx="4053840" cy="1185148"/>
          </a:xfrm>
          <a:prstGeom prst="rect">
            <a:avLst/>
          </a:prstGeom>
          <a:noFill/>
          <a:ln/>
        </p:spPr>
        <p:txBody>
          <a:bodyPr wrap="square" rtlCol="0" anchor="t"/>
          <a:lstStyle/>
          <a:p>
            <a:pPr marL="0" indent="0" algn="l">
              <a:lnSpc>
                <a:spcPts val="3110"/>
              </a:lnSpc>
              <a:buNone/>
            </a:pPr>
            <a:r>
              <a:rPr lang="en-US" sz="1944" dirty="0">
                <a:solidFill>
                  <a:srgbClr val="403C4E"/>
                </a:solidFill>
                <a:latin typeface="Open Sans" pitchFamily="34" charset="0"/>
                <a:ea typeface="Open Sans" pitchFamily="34" charset="-122"/>
                <a:cs typeface="Open Sans" pitchFamily="34" charset="-120"/>
              </a:rPr>
              <a:t>Coffee is packaged in airtight bags or cans to preserve freshness and flavor.</a:t>
            </a:r>
            <a:endParaRPr lang="en-US" sz="1944" dirty="0"/>
          </a:p>
        </p:txBody>
      </p:sp>
      <p:pic>
        <p:nvPicPr>
          <p:cNvPr id="8" name="Image 2" descr="preencoded.png"/>
          <p:cNvPicPr>
            <a:picLocks noChangeAspect="1"/>
          </p:cNvPicPr>
          <p:nvPr/>
        </p:nvPicPr>
        <p:blipFill>
          <a:blip r:embed="rId5"/>
          <a:stretch>
            <a:fillRect/>
          </a:stretch>
        </p:blipFill>
        <p:spPr>
          <a:xfrm>
            <a:off x="5288161" y="2480905"/>
            <a:ext cx="4053959" cy="2505432"/>
          </a:xfrm>
          <a:prstGeom prst="rect">
            <a:avLst/>
          </a:prstGeom>
        </p:spPr>
      </p:pic>
      <p:sp>
        <p:nvSpPr>
          <p:cNvPr id="9" name="Text 4"/>
          <p:cNvSpPr/>
          <p:nvPr/>
        </p:nvSpPr>
        <p:spPr>
          <a:xfrm>
            <a:off x="5288161" y="5294948"/>
            <a:ext cx="3086100" cy="385763"/>
          </a:xfrm>
          <a:prstGeom prst="rect">
            <a:avLst/>
          </a:prstGeom>
          <a:noFill/>
          <a:ln/>
        </p:spPr>
        <p:txBody>
          <a:bodyPr wrap="none" rtlCol="0" anchor="t"/>
          <a:lstStyle/>
          <a:p>
            <a:pPr marL="0" indent="0" algn="l">
              <a:lnSpc>
                <a:spcPts val="3038"/>
              </a:lnSpc>
              <a:buNone/>
            </a:pPr>
            <a:r>
              <a:rPr lang="en-US" sz="2430" b="1" dirty="0">
                <a:solidFill>
                  <a:srgbClr val="403C4E"/>
                </a:solidFill>
                <a:latin typeface="Merriweather" pitchFamily="34" charset="0"/>
                <a:ea typeface="Merriweather" pitchFamily="34" charset="-122"/>
                <a:cs typeface="Merriweather" pitchFamily="34" charset="-120"/>
              </a:rPr>
              <a:t>Warehousing</a:t>
            </a:r>
            <a:endParaRPr lang="en-US" sz="2430" dirty="0"/>
          </a:p>
        </p:txBody>
      </p:sp>
      <p:sp>
        <p:nvSpPr>
          <p:cNvPr id="10" name="Text 5"/>
          <p:cNvSpPr/>
          <p:nvPr/>
        </p:nvSpPr>
        <p:spPr>
          <a:xfrm>
            <a:off x="5288161" y="5828824"/>
            <a:ext cx="4053959" cy="1185148"/>
          </a:xfrm>
          <a:prstGeom prst="rect">
            <a:avLst/>
          </a:prstGeom>
          <a:noFill/>
          <a:ln/>
        </p:spPr>
        <p:txBody>
          <a:bodyPr wrap="square" rtlCol="0" anchor="t"/>
          <a:lstStyle/>
          <a:p>
            <a:pPr marL="0" indent="0" algn="l">
              <a:lnSpc>
                <a:spcPts val="3110"/>
              </a:lnSpc>
              <a:buNone/>
            </a:pPr>
            <a:r>
              <a:rPr lang="en-US" sz="1944" dirty="0">
                <a:solidFill>
                  <a:srgbClr val="403C4E"/>
                </a:solidFill>
                <a:latin typeface="Open Sans" pitchFamily="34" charset="0"/>
                <a:ea typeface="Open Sans" pitchFamily="34" charset="-122"/>
                <a:cs typeface="Open Sans" pitchFamily="34" charset="-120"/>
              </a:rPr>
              <a:t>Coffee is stored in temperature and humidity-controlled warehouses before distribution.</a:t>
            </a:r>
            <a:endParaRPr lang="en-US" sz="1944" dirty="0"/>
          </a:p>
        </p:txBody>
      </p:sp>
      <p:pic>
        <p:nvPicPr>
          <p:cNvPr id="11" name="Image 3" descr="preencoded.png"/>
          <p:cNvPicPr>
            <a:picLocks noChangeAspect="1"/>
          </p:cNvPicPr>
          <p:nvPr/>
        </p:nvPicPr>
        <p:blipFill>
          <a:blip r:embed="rId6"/>
          <a:stretch>
            <a:fillRect/>
          </a:stretch>
        </p:blipFill>
        <p:spPr>
          <a:xfrm>
            <a:off x="9712404" y="2480905"/>
            <a:ext cx="4053840" cy="2505432"/>
          </a:xfrm>
          <a:prstGeom prst="rect">
            <a:avLst/>
          </a:prstGeom>
        </p:spPr>
      </p:pic>
      <p:sp>
        <p:nvSpPr>
          <p:cNvPr id="12" name="Text 6"/>
          <p:cNvSpPr/>
          <p:nvPr/>
        </p:nvSpPr>
        <p:spPr>
          <a:xfrm>
            <a:off x="9712404" y="5294948"/>
            <a:ext cx="3086100" cy="385763"/>
          </a:xfrm>
          <a:prstGeom prst="rect">
            <a:avLst/>
          </a:prstGeom>
          <a:noFill/>
          <a:ln/>
        </p:spPr>
        <p:txBody>
          <a:bodyPr wrap="none" rtlCol="0" anchor="t"/>
          <a:lstStyle/>
          <a:p>
            <a:pPr marL="0" indent="0" algn="l">
              <a:lnSpc>
                <a:spcPts val="3038"/>
              </a:lnSpc>
              <a:buNone/>
            </a:pPr>
            <a:r>
              <a:rPr lang="en-US" sz="2430" b="1" dirty="0">
                <a:solidFill>
                  <a:srgbClr val="403C4E"/>
                </a:solidFill>
                <a:latin typeface="Merriweather" pitchFamily="34" charset="0"/>
                <a:ea typeface="Merriweather" pitchFamily="34" charset="-122"/>
                <a:cs typeface="Merriweather" pitchFamily="34" charset="-120"/>
              </a:rPr>
              <a:t>Transportation</a:t>
            </a:r>
            <a:endParaRPr lang="en-US" sz="2430" dirty="0"/>
          </a:p>
        </p:txBody>
      </p:sp>
      <p:sp>
        <p:nvSpPr>
          <p:cNvPr id="13" name="Text 7"/>
          <p:cNvSpPr/>
          <p:nvPr/>
        </p:nvSpPr>
        <p:spPr>
          <a:xfrm>
            <a:off x="9712404" y="5828824"/>
            <a:ext cx="4053840" cy="1185148"/>
          </a:xfrm>
          <a:prstGeom prst="rect">
            <a:avLst/>
          </a:prstGeom>
          <a:noFill/>
          <a:ln/>
        </p:spPr>
        <p:txBody>
          <a:bodyPr wrap="square" rtlCol="0" anchor="t"/>
          <a:lstStyle/>
          <a:p>
            <a:pPr marL="0" indent="0" algn="l">
              <a:lnSpc>
                <a:spcPts val="3110"/>
              </a:lnSpc>
              <a:buNone/>
            </a:pPr>
            <a:r>
              <a:rPr lang="en-US" sz="1944" dirty="0">
                <a:solidFill>
                  <a:srgbClr val="403C4E"/>
                </a:solidFill>
                <a:latin typeface="Open Sans" pitchFamily="34" charset="0"/>
                <a:ea typeface="Open Sans" pitchFamily="34" charset="-122"/>
                <a:cs typeface="Open Sans" pitchFamily="34" charset="-120"/>
              </a:rPr>
              <a:t>Coffee is shipped globally via trucks, trains, and cargo ships to reach consumers worldwide.</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743"/>
          </a:xfrm>
          <a:prstGeom prst="rect">
            <a:avLst/>
          </a:prstGeom>
          <a:solidFill>
            <a:srgbClr val="FFFFFF"/>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585680"/>
          </a:xfrm>
          <a:prstGeom prst="rect">
            <a:avLst/>
          </a:prstGeom>
        </p:spPr>
      </p:pic>
      <p:sp>
        <p:nvSpPr>
          <p:cNvPr id="5" name="Text 1"/>
          <p:cNvSpPr/>
          <p:nvPr/>
        </p:nvSpPr>
        <p:spPr>
          <a:xfrm>
            <a:off x="1665446" y="3154442"/>
            <a:ext cx="6135886" cy="646271"/>
          </a:xfrm>
          <a:prstGeom prst="rect">
            <a:avLst/>
          </a:prstGeom>
          <a:noFill/>
          <a:ln/>
        </p:spPr>
        <p:txBody>
          <a:bodyPr wrap="none" rtlCol="0" anchor="t"/>
          <a:lstStyle/>
          <a:p>
            <a:pPr marL="0" indent="0">
              <a:lnSpc>
                <a:spcPts val="5090"/>
              </a:lnSpc>
              <a:buNone/>
            </a:pPr>
            <a:r>
              <a:rPr lang="en-US" sz="4072" b="1" dirty="0">
                <a:solidFill>
                  <a:srgbClr val="403C4E"/>
                </a:solidFill>
                <a:latin typeface="Merriweather" pitchFamily="34" charset="0"/>
                <a:ea typeface="Merriweather" pitchFamily="34" charset="-122"/>
                <a:cs typeface="Merriweather" pitchFamily="34" charset="-120"/>
              </a:rPr>
              <a:t>Inventory Management</a:t>
            </a:r>
            <a:endParaRPr lang="en-US" sz="4072" dirty="0"/>
          </a:p>
        </p:txBody>
      </p:sp>
      <p:sp>
        <p:nvSpPr>
          <p:cNvPr id="6" name="Shape 2"/>
          <p:cNvSpPr/>
          <p:nvPr/>
        </p:nvSpPr>
        <p:spPr>
          <a:xfrm>
            <a:off x="1665446" y="4343638"/>
            <a:ext cx="465415" cy="465415"/>
          </a:xfrm>
          <a:prstGeom prst="roundRect">
            <a:avLst>
              <a:gd name="adj" fmla="val 18667"/>
            </a:avLst>
          </a:prstGeom>
          <a:solidFill>
            <a:srgbClr val="FFD8CC"/>
          </a:solidFill>
          <a:ln w="7620">
            <a:solidFill>
              <a:srgbClr val="E5BEB2"/>
            </a:solidFill>
            <a:prstDash val="solid"/>
          </a:ln>
        </p:spPr>
        <p:txBody>
          <a:bodyPr/>
          <a:lstStyle/>
          <a:p>
            <a:endParaRPr lang="en-IN"/>
          </a:p>
        </p:txBody>
      </p:sp>
      <p:sp>
        <p:nvSpPr>
          <p:cNvPr id="7" name="Text 3"/>
          <p:cNvSpPr/>
          <p:nvPr/>
        </p:nvSpPr>
        <p:spPr>
          <a:xfrm>
            <a:off x="1827014" y="4421148"/>
            <a:ext cx="142161" cy="310277"/>
          </a:xfrm>
          <a:prstGeom prst="rect">
            <a:avLst/>
          </a:prstGeom>
          <a:noFill/>
          <a:ln/>
        </p:spPr>
        <p:txBody>
          <a:bodyPr wrap="none" rtlCol="0" anchor="t"/>
          <a:lstStyle/>
          <a:p>
            <a:pPr marL="0" indent="0" algn="ctr">
              <a:lnSpc>
                <a:spcPts val="2443"/>
              </a:lnSpc>
              <a:buNone/>
            </a:pPr>
            <a:r>
              <a:rPr lang="en-US" sz="2443" b="1" dirty="0">
                <a:solidFill>
                  <a:srgbClr val="403C4E"/>
                </a:solidFill>
                <a:latin typeface="Merriweather" pitchFamily="34" charset="0"/>
                <a:ea typeface="Merriweather" pitchFamily="34" charset="-122"/>
                <a:cs typeface="Merriweather" pitchFamily="34" charset="-120"/>
              </a:rPr>
              <a:t>1</a:t>
            </a:r>
            <a:endParaRPr lang="en-US" sz="2443" dirty="0"/>
          </a:p>
        </p:txBody>
      </p:sp>
      <p:sp>
        <p:nvSpPr>
          <p:cNvPr id="8" name="Text 4"/>
          <p:cNvSpPr/>
          <p:nvPr/>
        </p:nvSpPr>
        <p:spPr>
          <a:xfrm>
            <a:off x="2337673" y="4343638"/>
            <a:ext cx="2679978" cy="323255"/>
          </a:xfrm>
          <a:prstGeom prst="rect">
            <a:avLst/>
          </a:prstGeom>
          <a:noFill/>
          <a:ln/>
        </p:spPr>
        <p:txBody>
          <a:bodyPr wrap="none" rtlCol="0" anchor="t"/>
          <a:lstStyle/>
          <a:p>
            <a:pPr marL="0" indent="0">
              <a:lnSpc>
                <a:spcPts val="2545"/>
              </a:lnSpc>
              <a:buNone/>
            </a:pPr>
            <a:r>
              <a:rPr lang="en-US" sz="2036" b="1" dirty="0">
                <a:solidFill>
                  <a:srgbClr val="403C4E"/>
                </a:solidFill>
                <a:latin typeface="Merriweather" pitchFamily="34" charset="0"/>
                <a:ea typeface="Merriweather" pitchFamily="34" charset="-122"/>
                <a:cs typeface="Merriweather" pitchFamily="34" charset="-120"/>
              </a:rPr>
              <a:t>Demand Forecasting</a:t>
            </a:r>
            <a:endParaRPr lang="en-US" sz="2036" dirty="0"/>
          </a:p>
        </p:txBody>
      </p:sp>
      <p:sp>
        <p:nvSpPr>
          <p:cNvPr id="9" name="Text 5"/>
          <p:cNvSpPr/>
          <p:nvPr/>
        </p:nvSpPr>
        <p:spPr>
          <a:xfrm>
            <a:off x="2337673" y="4790956"/>
            <a:ext cx="4874181" cy="661749"/>
          </a:xfrm>
          <a:prstGeom prst="rect">
            <a:avLst/>
          </a:prstGeom>
          <a:noFill/>
          <a:ln/>
        </p:spPr>
        <p:txBody>
          <a:bodyPr wrap="square" rtlCol="0" anchor="t"/>
          <a:lstStyle/>
          <a:p>
            <a:pPr marL="0" indent="0">
              <a:lnSpc>
                <a:spcPts val="2606"/>
              </a:lnSpc>
              <a:buNone/>
            </a:pPr>
            <a:r>
              <a:rPr lang="en-US" sz="1629" dirty="0">
                <a:solidFill>
                  <a:srgbClr val="403C4E"/>
                </a:solidFill>
                <a:latin typeface="Open Sans" pitchFamily="34" charset="0"/>
                <a:ea typeface="Open Sans" pitchFamily="34" charset="-122"/>
                <a:cs typeface="Open Sans" pitchFamily="34" charset="-120"/>
              </a:rPr>
              <a:t>Careful analysis of consumer trends and market data is used to predict future coffee demand.</a:t>
            </a:r>
            <a:endParaRPr lang="en-US" sz="1629" dirty="0"/>
          </a:p>
        </p:txBody>
      </p:sp>
      <p:sp>
        <p:nvSpPr>
          <p:cNvPr id="10" name="Shape 6"/>
          <p:cNvSpPr/>
          <p:nvPr/>
        </p:nvSpPr>
        <p:spPr>
          <a:xfrm>
            <a:off x="7418665" y="4343638"/>
            <a:ext cx="465415" cy="465415"/>
          </a:xfrm>
          <a:prstGeom prst="roundRect">
            <a:avLst>
              <a:gd name="adj" fmla="val 18667"/>
            </a:avLst>
          </a:prstGeom>
          <a:solidFill>
            <a:srgbClr val="FFD8CC"/>
          </a:solidFill>
          <a:ln w="7620">
            <a:solidFill>
              <a:srgbClr val="E5BEB2"/>
            </a:solidFill>
            <a:prstDash val="solid"/>
          </a:ln>
        </p:spPr>
        <p:txBody>
          <a:bodyPr/>
          <a:lstStyle/>
          <a:p>
            <a:endParaRPr lang="en-IN"/>
          </a:p>
        </p:txBody>
      </p:sp>
      <p:sp>
        <p:nvSpPr>
          <p:cNvPr id="11" name="Text 7"/>
          <p:cNvSpPr/>
          <p:nvPr/>
        </p:nvSpPr>
        <p:spPr>
          <a:xfrm>
            <a:off x="7557492" y="4421148"/>
            <a:ext cx="187762" cy="310277"/>
          </a:xfrm>
          <a:prstGeom prst="rect">
            <a:avLst/>
          </a:prstGeom>
          <a:noFill/>
          <a:ln/>
        </p:spPr>
        <p:txBody>
          <a:bodyPr wrap="none" rtlCol="0" anchor="t"/>
          <a:lstStyle/>
          <a:p>
            <a:pPr marL="0" indent="0" algn="ctr">
              <a:lnSpc>
                <a:spcPts val="2443"/>
              </a:lnSpc>
              <a:buNone/>
            </a:pPr>
            <a:r>
              <a:rPr lang="en-US" sz="2443" b="1" dirty="0">
                <a:solidFill>
                  <a:srgbClr val="403C4E"/>
                </a:solidFill>
                <a:latin typeface="Merriweather" pitchFamily="34" charset="0"/>
                <a:ea typeface="Merriweather" pitchFamily="34" charset="-122"/>
                <a:cs typeface="Merriweather" pitchFamily="34" charset="-120"/>
              </a:rPr>
              <a:t>2</a:t>
            </a:r>
            <a:endParaRPr lang="en-US" sz="2443" dirty="0"/>
          </a:p>
        </p:txBody>
      </p:sp>
      <p:sp>
        <p:nvSpPr>
          <p:cNvPr id="12" name="Text 8"/>
          <p:cNvSpPr/>
          <p:nvPr/>
        </p:nvSpPr>
        <p:spPr>
          <a:xfrm>
            <a:off x="8090892" y="4343638"/>
            <a:ext cx="2912983" cy="323255"/>
          </a:xfrm>
          <a:prstGeom prst="rect">
            <a:avLst/>
          </a:prstGeom>
          <a:noFill/>
          <a:ln/>
        </p:spPr>
        <p:txBody>
          <a:bodyPr wrap="none" rtlCol="0" anchor="t"/>
          <a:lstStyle/>
          <a:p>
            <a:pPr marL="0" indent="0">
              <a:lnSpc>
                <a:spcPts val="2545"/>
              </a:lnSpc>
              <a:buNone/>
            </a:pPr>
            <a:r>
              <a:rPr lang="en-US" sz="2036" b="1" dirty="0">
                <a:solidFill>
                  <a:srgbClr val="403C4E"/>
                </a:solidFill>
                <a:latin typeface="Merriweather" pitchFamily="34" charset="0"/>
                <a:ea typeface="Merriweather" pitchFamily="34" charset="-122"/>
                <a:cs typeface="Merriweather" pitchFamily="34" charset="-120"/>
              </a:rPr>
              <a:t>Just-in-Time Delivery</a:t>
            </a:r>
            <a:endParaRPr lang="en-US" sz="2036" dirty="0"/>
          </a:p>
        </p:txBody>
      </p:sp>
      <p:sp>
        <p:nvSpPr>
          <p:cNvPr id="13" name="Text 9"/>
          <p:cNvSpPr/>
          <p:nvPr/>
        </p:nvSpPr>
        <p:spPr>
          <a:xfrm>
            <a:off x="8090892" y="4790956"/>
            <a:ext cx="4874181" cy="992624"/>
          </a:xfrm>
          <a:prstGeom prst="rect">
            <a:avLst/>
          </a:prstGeom>
          <a:noFill/>
          <a:ln/>
        </p:spPr>
        <p:txBody>
          <a:bodyPr wrap="square" rtlCol="0" anchor="t"/>
          <a:lstStyle/>
          <a:p>
            <a:pPr marL="0" indent="0">
              <a:lnSpc>
                <a:spcPts val="2606"/>
              </a:lnSpc>
              <a:buNone/>
            </a:pPr>
            <a:r>
              <a:rPr lang="en-US" sz="1629" dirty="0">
                <a:solidFill>
                  <a:srgbClr val="403C4E"/>
                </a:solidFill>
                <a:latin typeface="Open Sans" pitchFamily="34" charset="0"/>
                <a:ea typeface="Open Sans" pitchFamily="34" charset="-122"/>
                <a:cs typeface="Open Sans" pitchFamily="34" charset="-120"/>
              </a:rPr>
              <a:t>Coffee manufacturers and retailers aim to minimize inventory levels by using just-in-time delivery systems.</a:t>
            </a:r>
            <a:endParaRPr lang="en-US" sz="1629" dirty="0"/>
          </a:p>
        </p:txBody>
      </p:sp>
      <p:sp>
        <p:nvSpPr>
          <p:cNvPr id="14" name="Shape 10"/>
          <p:cNvSpPr/>
          <p:nvPr/>
        </p:nvSpPr>
        <p:spPr>
          <a:xfrm>
            <a:off x="1665446" y="6223040"/>
            <a:ext cx="465415" cy="465415"/>
          </a:xfrm>
          <a:prstGeom prst="roundRect">
            <a:avLst>
              <a:gd name="adj" fmla="val 18667"/>
            </a:avLst>
          </a:prstGeom>
          <a:solidFill>
            <a:srgbClr val="FFD8CC"/>
          </a:solidFill>
          <a:ln w="7620">
            <a:solidFill>
              <a:srgbClr val="E5BEB2"/>
            </a:solidFill>
            <a:prstDash val="solid"/>
          </a:ln>
        </p:spPr>
        <p:txBody>
          <a:bodyPr/>
          <a:lstStyle/>
          <a:p>
            <a:endParaRPr lang="en-IN"/>
          </a:p>
        </p:txBody>
      </p:sp>
      <p:sp>
        <p:nvSpPr>
          <p:cNvPr id="15" name="Text 11"/>
          <p:cNvSpPr/>
          <p:nvPr/>
        </p:nvSpPr>
        <p:spPr>
          <a:xfrm>
            <a:off x="1810345" y="6300549"/>
            <a:ext cx="175617" cy="310277"/>
          </a:xfrm>
          <a:prstGeom prst="rect">
            <a:avLst/>
          </a:prstGeom>
          <a:noFill/>
          <a:ln/>
        </p:spPr>
        <p:txBody>
          <a:bodyPr wrap="none" rtlCol="0" anchor="t"/>
          <a:lstStyle/>
          <a:p>
            <a:pPr marL="0" indent="0" algn="ctr">
              <a:lnSpc>
                <a:spcPts val="2443"/>
              </a:lnSpc>
              <a:buNone/>
            </a:pPr>
            <a:r>
              <a:rPr lang="en-US" sz="2443" b="1" dirty="0">
                <a:solidFill>
                  <a:srgbClr val="403C4E"/>
                </a:solidFill>
                <a:latin typeface="Merriweather" pitchFamily="34" charset="0"/>
                <a:ea typeface="Merriweather" pitchFamily="34" charset="-122"/>
                <a:cs typeface="Merriweather" pitchFamily="34" charset="-120"/>
              </a:rPr>
              <a:t>3</a:t>
            </a:r>
            <a:endParaRPr lang="en-US" sz="2443" dirty="0"/>
          </a:p>
        </p:txBody>
      </p:sp>
      <p:sp>
        <p:nvSpPr>
          <p:cNvPr id="16" name="Text 12"/>
          <p:cNvSpPr/>
          <p:nvPr/>
        </p:nvSpPr>
        <p:spPr>
          <a:xfrm>
            <a:off x="2337673" y="6223040"/>
            <a:ext cx="2585680" cy="323255"/>
          </a:xfrm>
          <a:prstGeom prst="rect">
            <a:avLst/>
          </a:prstGeom>
          <a:noFill/>
          <a:ln/>
        </p:spPr>
        <p:txBody>
          <a:bodyPr wrap="none" rtlCol="0" anchor="t"/>
          <a:lstStyle/>
          <a:p>
            <a:pPr marL="0" indent="0">
              <a:lnSpc>
                <a:spcPts val="2545"/>
              </a:lnSpc>
              <a:buNone/>
            </a:pPr>
            <a:r>
              <a:rPr lang="en-US" sz="2036" b="1" dirty="0">
                <a:solidFill>
                  <a:srgbClr val="403C4E"/>
                </a:solidFill>
                <a:latin typeface="Merriweather" pitchFamily="34" charset="0"/>
                <a:ea typeface="Merriweather" pitchFamily="34" charset="-122"/>
                <a:cs typeface="Merriweather" pitchFamily="34" charset="-120"/>
              </a:rPr>
              <a:t>Quality Control</a:t>
            </a:r>
            <a:endParaRPr lang="en-US" sz="2036" dirty="0"/>
          </a:p>
        </p:txBody>
      </p:sp>
      <p:sp>
        <p:nvSpPr>
          <p:cNvPr id="17" name="Text 13"/>
          <p:cNvSpPr/>
          <p:nvPr/>
        </p:nvSpPr>
        <p:spPr>
          <a:xfrm>
            <a:off x="2337673" y="6670358"/>
            <a:ext cx="4874181" cy="992624"/>
          </a:xfrm>
          <a:prstGeom prst="rect">
            <a:avLst/>
          </a:prstGeom>
          <a:noFill/>
          <a:ln/>
        </p:spPr>
        <p:txBody>
          <a:bodyPr wrap="square" rtlCol="0" anchor="t"/>
          <a:lstStyle/>
          <a:p>
            <a:pPr marL="0" indent="0">
              <a:lnSpc>
                <a:spcPts val="2606"/>
              </a:lnSpc>
              <a:buNone/>
            </a:pPr>
            <a:r>
              <a:rPr lang="en-US" sz="1629" dirty="0">
                <a:solidFill>
                  <a:srgbClr val="403C4E"/>
                </a:solidFill>
                <a:latin typeface="Open Sans" pitchFamily="34" charset="0"/>
                <a:ea typeface="Open Sans" pitchFamily="34" charset="-122"/>
                <a:cs typeface="Open Sans" pitchFamily="34" charset="-120"/>
              </a:rPr>
              <a:t>Rigorous testing and quality checks are performed at every stage to ensure consistent product quality.</a:t>
            </a:r>
            <a:endParaRPr lang="en-US" sz="1629" dirty="0"/>
          </a:p>
        </p:txBody>
      </p:sp>
      <p:sp>
        <p:nvSpPr>
          <p:cNvPr id="18" name="Shape 14"/>
          <p:cNvSpPr/>
          <p:nvPr/>
        </p:nvSpPr>
        <p:spPr>
          <a:xfrm>
            <a:off x="7418665" y="6223040"/>
            <a:ext cx="465415" cy="465415"/>
          </a:xfrm>
          <a:prstGeom prst="roundRect">
            <a:avLst>
              <a:gd name="adj" fmla="val 18667"/>
            </a:avLst>
          </a:prstGeom>
          <a:solidFill>
            <a:srgbClr val="FFD8CC"/>
          </a:solidFill>
          <a:ln w="7620">
            <a:solidFill>
              <a:srgbClr val="E5BEB2"/>
            </a:solidFill>
            <a:prstDash val="solid"/>
          </a:ln>
        </p:spPr>
        <p:txBody>
          <a:bodyPr/>
          <a:lstStyle/>
          <a:p>
            <a:endParaRPr lang="en-IN"/>
          </a:p>
        </p:txBody>
      </p:sp>
      <p:sp>
        <p:nvSpPr>
          <p:cNvPr id="19" name="Text 15"/>
          <p:cNvSpPr/>
          <p:nvPr/>
        </p:nvSpPr>
        <p:spPr>
          <a:xfrm>
            <a:off x="7548801" y="6300549"/>
            <a:ext cx="205026" cy="310277"/>
          </a:xfrm>
          <a:prstGeom prst="rect">
            <a:avLst/>
          </a:prstGeom>
          <a:noFill/>
          <a:ln/>
        </p:spPr>
        <p:txBody>
          <a:bodyPr wrap="none" rtlCol="0" anchor="t"/>
          <a:lstStyle/>
          <a:p>
            <a:pPr marL="0" indent="0" algn="ctr">
              <a:lnSpc>
                <a:spcPts val="2443"/>
              </a:lnSpc>
              <a:buNone/>
            </a:pPr>
            <a:r>
              <a:rPr lang="en-US" sz="2443" b="1" dirty="0">
                <a:solidFill>
                  <a:srgbClr val="403C4E"/>
                </a:solidFill>
                <a:latin typeface="Merriweather" pitchFamily="34" charset="0"/>
                <a:ea typeface="Merriweather" pitchFamily="34" charset="-122"/>
                <a:cs typeface="Merriweather" pitchFamily="34" charset="-120"/>
              </a:rPr>
              <a:t>4</a:t>
            </a:r>
            <a:endParaRPr lang="en-US" sz="2443" dirty="0"/>
          </a:p>
        </p:txBody>
      </p:sp>
      <p:sp>
        <p:nvSpPr>
          <p:cNvPr id="20" name="Text 16"/>
          <p:cNvSpPr/>
          <p:nvPr/>
        </p:nvSpPr>
        <p:spPr>
          <a:xfrm>
            <a:off x="8090892" y="6223040"/>
            <a:ext cx="2585680" cy="323255"/>
          </a:xfrm>
          <a:prstGeom prst="rect">
            <a:avLst/>
          </a:prstGeom>
          <a:noFill/>
          <a:ln/>
        </p:spPr>
        <p:txBody>
          <a:bodyPr wrap="none" rtlCol="0" anchor="t"/>
          <a:lstStyle/>
          <a:p>
            <a:pPr marL="0" indent="0">
              <a:lnSpc>
                <a:spcPts val="2545"/>
              </a:lnSpc>
              <a:buNone/>
            </a:pPr>
            <a:r>
              <a:rPr lang="en-US" sz="2036" b="1" dirty="0">
                <a:solidFill>
                  <a:srgbClr val="403C4E"/>
                </a:solidFill>
                <a:latin typeface="Merriweather" pitchFamily="34" charset="0"/>
                <a:ea typeface="Merriweather" pitchFamily="34" charset="-122"/>
                <a:cs typeface="Merriweather" pitchFamily="34" charset="-120"/>
              </a:rPr>
              <a:t>Traceability</a:t>
            </a:r>
            <a:endParaRPr lang="en-US" sz="2036" dirty="0"/>
          </a:p>
        </p:txBody>
      </p:sp>
      <p:sp>
        <p:nvSpPr>
          <p:cNvPr id="21" name="Text 17"/>
          <p:cNvSpPr/>
          <p:nvPr/>
        </p:nvSpPr>
        <p:spPr>
          <a:xfrm>
            <a:off x="8090892" y="6670358"/>
            <a:ext cx="4874181" cy="661749"/>
          </a:xfrm>
          <a:prstGeom prst="rect">
            <a:avLst/>
          </a:prstGeom>
          <a:noFill/>
          <a:ln/>
        </p:spPr>
        <p:txBody>
          <a:bodyPr wrap="square" rtlCol="0" anchor="t"/>
          <a:lstStyle/>
          <a:p>
            <a:pPr marL="0" indent="0">
              <a:lnSpc>
                <a:spcPts val="2606"/>
              </a:lnSpc>
              <a:buNone/>
            </a:pPr>
            <a:r>
              <a:rPr lang="en-US" sz="1629" dirty="0">
                <a:solidFill>
                  <a:srgbClr val="403C4E"/>
                </a:solidFill>
                <a:latin typeface="Open Sans" pitchFamily="34" charset="0"/>
                <a:ea typeface="Open Sans" pitchFamily="34" charset="-122"/>
                <a:cs typeface="Open Sans" pitchFamily="34" charset="-120"/>
              </a:rPr>
              <a:t>Advanced tracking and tracing systems allow for full visibility of the coffee supply chain.</a:t>
            </a:r>
            <a:endParaRPr lang="en-US" sz="1629"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163</TotalTime>
  <Words>649</Words>
  <Application>Microsoft Office PowerPoint</Application>
  <PresentationFormat>Custom</PresentationFormat>
  <Paragraphs>97</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Algerian</vt:lpstr>
      <vt:lpstr>Arial</vt:lpstr>
      <vt:lpstr>Merriweather</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aditi singh</cp:lastModifiedBy>
  <cp:revision>2</cp:revision>
  <dcterms:created xsi:type="dcterms:W3CDTF">2024-08-07T06:22:01Z</dcterms:created>
  <dcterms:modified xsi:type="dcterms:W3CDTF">2024-08-16T13:56:14Z</dcterms:modified>
</cp:coreProperties>
</file>